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8" r:id="rId5"/>
    <p:sldId id="270" r:id="rId6"/>
    <p:sldId id="269" r:id="rId7"/>
    <p:sldId id="271" r:id="rId8"/>
    <p:sldId id="272" r:id="rId9"/>
    <p:sldId id="273" r:id="rId10"/>
    <p:sldId id="274" r:id="rId11"/>
    <p:sldId id="275" r:id="rId12"/>
    <p:sldId id="281" r:id="rId13"/>
    <p:sldId id="277" r:id="rId14"/>
    <p:sldId id="278" r:id="rId15"/>
    <p:sldId id="283" r:id="rId16"/>
    <p:sldId id="279" r:id="rId17"/>
    <p:sldId id="280" r:id="rId18"/>
    <p:sldId id="28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147" autoAdjust="0"/>
    <p:restoredTop sz="94660"/>
  </p:normalViewPr>
  <p:slideViewPr>
    <p:cSldViewPr>
      <p:cViewPr varScale="1">
        <p:scale>
          <a:sx n="88" d="100"/>
          <a:sy n="88" d="100"/>
        </p:scale>
        <p:origin x="-45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C71C4A-5EC5-482E-B503-5034BFF3EFE8}" type="datetimeFigureOut">
              <a:rPr lang="en-US" smtClean="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F4CB33-EF5D-404F-9B55-C535FE8D961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C71C4A-5EC5-482E-B503-5034BFF3EFE8}" type="datetimeFigureOut">
              <a:rPr lang="en-US" smtClean="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F4CB33-EF5D-404F-9B55-C535FE8D961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C71C4A-5EC5-482E-B503-5034BFF3EFE8}" type="datetimeFigureOut">
              <a:rPr lang="en-US" smtClean="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F4CB33-EF5D-404F-9B55-C535FE8D961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C71C4A-5EC5-482E-B503-5034BFF3EFE8}" type="datetimeFigureOut">
              <a:rPr lang="en-US" smtClean="0"/>
              <a:pPr/>
              <a:t>5/8/2014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F4CB33-EF5D-404F-9B55-C535FE8D961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C71C4A-5EC5-482E-B503-5034BFF3EFE8}" type="datetimeFigureOut">
              <a:rPr lang="en-US" smtClean="0"/>
              <a:pPr/>
              <a:t>5/8/2014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9F4CB33-EF5D-404F-9B55-C535FE8D961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C71C4A-5EC5-482E-B503-5034BFF3EFE8}" type="datetimeFigureOut">
              <a:rPr lang="en-US" smtClean="0"/>
              <a:pPr/>
              <a:t>5/8/2014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9F4CB33-EF5D-404F-9B55-C535FE8D961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C71C4A-5EC5-482E-B503-5034BFF3EFE8}" type="datetimeFigureOut">
              <a:rPr lang="en-US" smtClean="0"/>
              <a:pPr/>
              <a:t>5/8/2014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9F4CB33-EF5D-404F-9B55-C535FE8D961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C71C4A-5EC5-482E-B503-5034BFF3EFE8}" type="datetimeFigureOut">
              <a:rPr lang="en-US" smtClean="0"/>
              <a:pPr/>
              <a:t>5/8/2014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F4CB33-EF5D-404F-9B55-C535FE8D961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C71C4A-5EC5-482E-B503-5034BFF3EFE8}" type="datetimeFigureOut">
              <a:rPr lang="en-US" smtClean="0"/>
              <a:pPr/>
              <a:t>5/8/2014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F4CB33-EF5D-404F-9B55-C535FE8D961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C71C4A-5EC5-482E-B503-5034BFF3EFE8}" type="datetimeFigureOut">
              <a:rPr lang="en-US" smtClean="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F4CB33-EF5D-404F-9B55-C535FE8D961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C71C4A-5EC5-482E-B503-5034BFF3EFE8}" type="datetimeFigureOut">
              <a:rPr lang="en-US" smtClean="0"/>
              <a:pPr/>
              <a:t>5/8/2014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F4CB33-EF5D-404F-9B55-C535FE8D961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C71C4A-5EC5-482E-B503-5034BFF3EFE8}" type="datetimeFigureOut">
              <a:rPr lang="en-US" smtClean="0"/>
              <a:pPr/>
              <a:t>5/8/2014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F4CB33-EF5D-404F-9B55-C535FE8D961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Highlights of National Report Serbia</a:t>
            </a:r>
            <a:endParaRPr lang="en-US" dirty="0"/>
          </a:p>
        </p:txBody>
      </p:sp>
      <p:sp>
        <p:nvSpPr>
          <p:cNvPr id="3" name="Subtitle 2"/>
          <p:cNvSpPr>
            <a:spLocks noGrp="1"/>
          </p:cNvSpPr>
          <p:nvPr>
            <p:ph type="subTitle" idx="1"/>
          </p:nvPr>
        </p:nvSpPr>
        <p:spPr/>
        <p:txBody>
          <a:bodyPr/>
          <a:lstStyle/>
          <a:p>
            <a:r>
              <a:rPr lang="en-US" dirty="0" smtClean="0"/>
              <a:t>Faculty of Economic</a:t>
            </a:r>
          </a:p>
          <a:p>
            <a:r>
              <a:rPr lang="en-US" dirty="0" smtClean="0"/>
              <a:t>University of Ni</a:t>
            </a:r>
            <a:r>
              <a:rPr lang="x-none" dirty="0" smtClean="0"/>
              <a:t>š</a:t>
            </a:r>
            <a:endParaRPr lang="en-US" dirty="0"/>
          </a:p>
        </p:txBody>
      </p:sp>
      <p:pic>
        <p:nvPicPr>
          <p:cNvPr id="1026" name="Slika 1" descr="RIC%20LOGOTIP"/>
          <p:cNvPicPr>
            <a:picLocks noChangeAspect="1" noChangeArrowheads="1"/>
          </p:cNvPicPr>
          <p:nvPr/>
        </p:nvPicPr>
        <p:blipFill>
          <a:blip r:embed="rId2" cstate="print"/>
          <a:srcRect/>
          <a:stretch>
            <a:fillRect/>
          </a:stretch>
        </p:blipFill>
        <p:spPr bwMode="auto">
          <a:xfrm>
            <a:off x="0" y="457200"/>
            <a:ext cx="1857375" cy="619125"/>
          </a:xfrm>
          <a:prstGeom prst="rect">
            <a:avLst/>
          </a:prstGeom>
          <a:noFill/>
        </p:spPr>
      </p:pic>
      <p:pic>
        <p:nvPicPr>
          <p:cNvPr id="1025" name="Slika 2" descr="Project Finally_logotype"/>
          <p:cNvPicPr>
            <a:picLocks noChangeAspect="1" noChangeArrowheads="1"/>
          </p:cNvPicPr>
          <p:nvPr/>
        </p:nvPicPr>
        <p:blipFill>
          <a:blip r:embed="rId3" cstate="print"/>
          <a:srcRect/>
          <a:stretch>
            <a:fillRect/>
          </a:stretch>
        </p:blipFill>
        <p:spPr bwMode="auto">
          <a:xfrm>
            <a:off x="3657600" y="533400"/>
            <a:ext cx="2152650" cy="723900"/>
          </a:xfrm>
          <a:prstGeom prst="rect">
            <a:avLst/>
          </a:prstGeom>
          <a:noFill/>
        </p:spPr>
      </p:pic>
      <p:sp>
        <p:nvSpPr>
          <p:cNvPr id="1027" name="Rectangle 3"/>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028" name="Rectangle 4"/>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18002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pic>
        <p:nvPicPr>
          <p:cNvPr id="1030" name="Slika 1" descr="Opis: LLP"/>
          <p:cNvPicPr>
            <a:picLocks noChangeAspect="1" noChangeArrowheads="1"/>
          </p:cNvPicPr>
          <p:nvPr/>
        </p:nvPicPr>
        <p:blipFill>
          <a:blip r:embed="rId4"/>
          <a:srcRect/>
          <a:stretch>
            <a:fillRect/>
          </a:stretch>
        </p:blipFill>
        <p:spPr bwMode="auto">
          <a:xfrm>
            <a:off x="228600" y="6019800"/>
            <a:ext cx="1487488" cy="500062"/>
          </a:xfrm>
          <a:prstGeom prst="rect">
            <a:avLst/>
          </a:prstGeom>
          <a:noFill/>
          <a:ln w="9525">
            <a:noFill/>
            <a:miter lim="800000"/>
            <a:headEnd/>
            <a:tailEnd/>
          </a:ln>
        </p:spPr>
      </p:pic>
      <p:sp>
        <p:nvSpPr>
          <p:cNvPr id="1031" name="Rectangle 7"/>
          <p:cNvSpPr>
            <a:spLocks noChangeArrowheads="1"/>
          </p:cNvSpPr>
          <p:nvPr/>
        </p:nvSpPr>
        <p:spPr bwMode="auto">
          <a:xfrm>
            <a:off x="4575124" y="60198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33" name="Picture 9" descr="http://www.eknfak.ni.ac.rs/dl/2011/logo_eknfak.png"/>
          <p:cNvPicPr>
            <a:picLocks noChangeAspect="1" noChangeArrowheads="1"/>
          </p:cNvPicPr>
          <p:nvPr/>
        </p:nvPicPr>
        <p:blipFill>
          <a:blip r:embed="rId5"/>
          <a:srcRect/>
          <a:stretch>
            <a:fillRect/>
          </a:stretch>
        </p:blipFill>
        <p:spPr bwMode="auto">
          <a:xfrm>
            <a:off x="7848600" y="228600"/>
            <a:ext cx="1295400" cy="129540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562600"/>
          </a:xfrm>
        </p:spPr>
        <p:txBody>
          <a:bodyPr>
            <a:normAutofit fontScale="92500" lnSpcReduction="20000"/>
          </a:bodyPr>
          <a:lstStyle/>
          <a:p>
            <a:pPr algn="ctr">
              <a:buNone/>
            </a:pPr>
            <a:r>
              <a:rPr lang="x-none" sz="2600" b="1" dirty="0" smtClean="0"/>
              <a:t>SOCIO-ECONOMIC POSITION OF ROMA IN SERBIA</a:t>
            </a:r>
          </a:p>
          <a:p>
            <a:pPr algn="ctr">
              <a:buNone/>
            </a:pPr>
            <a:r>
              <a:rPr lang="x-none" sz="2600" i="1" dirty="0" smtClean="0">
                <a:solidFill>
                  <a:schemeClr val="bg1">
                    <a:lumMod val="65000"/>
                  </a:schemeClr>
                </a:solidFill>
              </a:rPr>
              <a:t>(Desk research, numerous sources of general data)</a:t>
            </a:r>
          </a:p>
          <a:p>
            <a:pPr>
              <a:buNone/>
            </a:pPr>
            <a:endParaRPr lang="x-none" sz="2600" i="1" dirty="0" smtClean="0">
              <a:solidFill>
                <a:schemeClr val="bg1">
                  <a:lumMod val="65000"/>
                </a:schemeClr>
              </a:solidFill>
            </a:endParaRPr>
          </a:p>
          <a:p>
            <a:r>
              <a:rPr lang="x-none" sz="2600" i="1" dirty="0" smtClean="0"/>
              <a:t>POPULATION: </a:t>
            </a:r>
            <a:r>
              <a:rPr lang="x-none" sz="2600" i="1" dirty="0" smtClean="0">
                <a:solidFill>
                  <a:schemeClr val="bg1">
                    <a:lumMod val="65000"/>
                  </a:schemeClr>
                </a:solidFill>
              </a:rPr>
              <a:t>250.000? ...... 600.000?</a:t>
            </a:r>
          </a:p>
          <a:p>
            <a:pPr marL="1541463" indent="177800">
              <a:buFont typeface="Wingdings" pitchFamily="2" charset="2"/>
              <a:buChar char="ü"/>
            </a:pPr>
            <a:r>
              <a:rPr lang="x-none" sz="2600" i="1" dirty="0" smtClean="0"/>
              <a:t>450.000 (2,05%) (Census, 2011)</a:t>
            </a:r>
          </a:p>
          <a:p>
            <a:pPr marL="1541463" indent="177800">
              <a:buNone/>
            </a:pPr>
            <a:endParaRPr lang="x-none" sz="2600" i="1" dirty="0" smtClean="0"/>
          </a:p>
          <a:p>
            <a:r>
              <a:rPr lang="x-none" sz="2600" i="1" dirty="0" smtClean="0"/>
              <a:t>HEALTH: </a:t>
            </a:r>
          </a:p>
          <a:p>
            <a:pPr marL="1487488" indent="109538">
              <a:buFontTx/>
              <a:buChar char="-"/>
              <a:tabLst>
                <a:tab pos="1541463" algn="l"/>
              </a:tabLst>
            </a:pPr>
            <a:r>
              <a:rPr lang="x-none" sz="2600" i="1" dirty="0" smtClean="0"/>
              <a:t> high birth, but also infant mortality rate, </a:t>
            </a:r>
          </a:p>
          <a:p>
            <a:pPr marL="1487488" indent="109538">
              <a:buFontTx/>
              <a:buChar char="-"/>
              <a:tabLst>
                <a:tab pos="1541463" algn="l"/>
              </a:tabLst>
            </a:pPr>
            <a:r>
              <a:rPr lang="x-none" sz="2600" i="1" dirty="0" smtClean="0"/>
              <a:t> malnourished children, ommision of vaccines, </a:t>
            </a:r>
          </a:p>
          <a:p>
            <a:pPr marL="1487488" indent="109538">
              <a:buFontTx/>
              <a:buChar char="-"/>
              <a:tabLst>
                <a:tab pos="1541463" algn="l"/>
              </a:tabLst>
            </a:pPr>
            <a:r>
              <a:rPr lang="x-none" sz="2600" i="1" dirty="0" smtClean="0"/>
              <a:t> chronic diseases - </a:t>
            </a:r>
            <a:r>
              <a:rPr lang="x-none" sz="2600" i="1" dirty="0" smtClean="0">
                <a:solidFill>
                  <a:schemeClr val="bg1">
                    <a:lumMod val="50000"/>
                  </a:schemeClr>
                </a:solidFill>
              </a:rPr>
              <a:t>lack of info, documents and meds</a:t>
            </a:r>
          </a:p>
          <a:p>
            <a:r>
              <a:rPr lang="x-none" sz="2600" i="1" dirty="0" smtClean="0"/>
              <a:t>EMPLOYMENT: </a:t>
            </a:r>
          </a:p>
          <a:p>
            <a:pPr marL="1830388" indent="52388">
              <a:buNone/>
            </a:pPr>
            <a:r>
              <a:rPr lang="x-none" sz="2600" i="1" dirty="0" smtClean="0">
                <a:solidFill>
                  <a:schemeClr val="bg1">
                    <a:lumMod val="50000"/>
                  </a:schemeClr>
                </a:solidFill>
              </a:rPr>
              <a:t>-51% out of 74,9% able to wor acctually employed</a:t>
            </a:r>
          </a:p>
          <a:p>
            <a:pPr marL="1830388" indent="52388">
              <a:buFontTx/>
              <a:buChar char="-"/>
            </a:pPr>
            <a:r>
              <a:rPr lang="x-none" sz="2600" i="1" dirty="0" smtClean="0">
                <a:solidFill>
                  <a:schemeClr val="bg1">
                    <a:lumMod val="50000"/>
                  </a:schemeClr>
                </a:solidFill>
              </a:rPr>
              <a:t>unofficial, irregular jobs</a:t>
            </a:r>
          </a:p>
          <a:p>
            <a:pPr marL="1830388" indent="52388">
              <a:buFontTx/>
              <a:buChar char="-"/>
            </a:pPr>
            <a:r>
              <a:rPr lang="x-none" sz="2600" i="1" dirty="0" smtClean="0">
                <a:solidFill>
                  <a:schemeClr val="bg1">
                    <a:lumMod val="50000"/>
                  </a:schemeClr>
                </a:solidFill>
              </a:rPr>
              <a:t>agriculture, trade, collection of recyclable items</a:t>
            </a:r>
          </a:p>
          <a:p>
            <a:endParaRPr lang="x-none" dirty="0" smtClean="0"/>
          </a:p>
          <a:p>
            <a:endParaRPr lang="en-US" dirty="0"/>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019800"/>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562600"/>
          </a:xfrm>
        </p:spPr>
        <p:txBody>
          <a:bodyPr>
            <a:normAutofit/>
          </a:bodyPr>
          <a:lstStyle/>
          <a:p>
            <a:pPr algn="ctr">
              <a:buNone/>
            </a:pPr>
            <a:r>
              <a:rPr lang="x-none" sz="2600" b="1" dirty="0" smtClean="0"/>
              <a:t>SOCIO-ECONOMIC POSITION OF ROMA IN SERBIA</a:t>
            </a:r>
          </a:p>
          <a:p>
            <a:r>
              <a:rPr lang="x-none" sz="2400" dirty="0" smtClean="0"/>
              <a:t>EDUCATION – most endagered aspect</a:t>
            </a:r>
          </a:p>
          <a:p>
            <a:pPr marL="1882775" indent="0">
              <a:buNone/>
            </a:pPr>
            <a:r>
              <a:rPr lang="x-none" sz="2400" dirty="0" smtClean="0"/>
              <a:t> - </a:t>
            </a:r>
            <a:r>
              <a:rPr lang="x-none" sz="2400" dirty="0" smtClean="0">
                <a:solidFill>
                  <a:schemeClr val="bg1">
                    <a:lumMod val="50000"/>
                  </a:schemeClr>
                </a:solidFill>
              </a:rPr>
              <a:t>80% of functionally illiterate, 78,7% without primary education</a:t>
            </a:r>
          </a:p>
          <a:p>
            <a:pPr marL="1882775" indent="0">
              <a:buFontTx/>
              <a:buChar char="-"/>
            </a:pPr>
            <a:r>
              <a:rPr lang="en-US" sz="2400" dirty="0" smtClean="0">
                <a:solidFill>
                  <a:schemeClr val="bg1">
                    <a:lumMod val="50000"/>
                  </a:schemeClr>
                </a:solidFill>
              </a:rPr>
              <a:t>A</a:t>
            </a:r>
            <a:r>
              <a:rPr lang="x-none" sz="2400" dirty="0" smtClean="0">
                <a:solidFill>
                  <a:schemeClr val="bg1">
                    <a:lumMod val="50000"/>
                  </a:schemeClr>
                </a:solidFill>
              </a:rPr>
              <a:t>verrage lenght of schooling 5,5 years (comp.11)</a:t>
            </a:r>
          </a:p>
          <a:p>
            <a:pPr marL="1882775" indent="0">
              <a:buFontTx/>
              <a:buChar char="-"/>
            </a:pPr>
            <a:r>
              <a:rPr lang="en-US" sz="2400" dirty="0" smtClean="0">
                <a:solidFill>
                  <a:schemeClr val="bg1">
                    <a:lumMod val="50000"/>
                  </a:schemeClr>
                </a:solidFill>
              </a:rPr>
              <a:t>A</a:t>
            </a:r>
            <a:r>
              <a:rPr lang="x-none" sz="2400" dirty="0" smtClean="0">
                <a:solidFill>
                  <a:schemeClr val="bg1">
                    <a:lumMod val="50000"/>
                  </a:schemeClr>
                </a:solidFill>
              </a:rPr>
              <a:t>pp.30% do not attend obligatory preschool and primary school education programmes</a:t>
            </a:r>
          </a:p>
          <a:p>
            <a:pPr marL="1882775" indent="0">
              <a:buFontTx/>
              <a:buChar char="-"/>
            </a:pPr>
            <a:r>
              <a:rPr lang="x-none" sz="2400" dirty="0" smtClean="0">
                <a:solidFill>
                  <a:schemeClr val="bg1">
                    <a:lumMod val="50000"/>
                  </a:schemeClr>
                </a:solidFill>
              </a:rPr>
              <a:t>74% drop out from primary and 38% from secondary ed.</a:t>
            </a:r>
          </a:p>
          <a:p>
            <a:pPr marL="0" indent="341313"/>
            <a:r>
              <a:rPr lang="x-none" sz="2400" dirty="0" smtClean="0"/>
              <a:t>HOUSING: </a:t>
            </a:r>
          </a:p>
          <a:p>
            <a:pPr marL="1882775" indent="55563">
              <a:buFontTx/>
              <a:buChar char="-"/>
            </a:pPr>
            <a:r>
              <a:rPr lang="x-none" sz="2400" dirty="0" smtClean="0">
                <a:solidFill>
                  <a:schemeClr val="tx1">
                    <a:lumMod val="50000"/>
                    <a:lumOff val="50000"/>
                  </a:schemeClr>
                </a:solidFill>
              </a:rPr>
              <a:t>593 settlements, 285 urban, 28% legal</a:t>
            </a:r>
          </a:p>
          <a:p>
            <a:pPr marL="1882775" indent="55563">
              <a:buFontTx/>
              <a:buChar char="-"/>
            </a:pPr>
            <a:r>
              <a:rPr lang="en-US" sz="2400" dirty="0" smtClean="0">
                <a:solidFill>
                  <a:schemeClr val="tx1">
                    <a:lumMod val="50000"/>
                    <a:lumOff val="50000"/>
                  </a:schemeClr>
                </a:solidFill>
              </a:rPr>
              <a:t>A</a:t>
            </a:r>
            <a:r>
              <a:rPr lang="x-none" sz="2400" dirty="0" smtClean="0">
                <a:solidFill>
                  <a:schemeClr val="tx1">
                    <a:lumMod val="50000"/>
                    <a:lumOff val="50000"/>
                  </a:schemeClr>
                </a:solidFill>
              </a:rPr>
              <a:t>pp. 25 sqm for avrg. 5 family members</a:t>
            </a:r>
          </a:p>
          <a:p>
            <a:pPr marL="1882775" indent="55563">
              <a:buFontTx/>
              <a:buChar char="-"/>
            </a:pPr>
            <a:r>
              <a:rPr lang="x-none" sz="2400" dirty="0" smtClean="0">
                <a:solidFill>
                  <a:schemeClr val="tx1">
                    <a:lumMod val="50000"/>
                    <a:lumOff val="50000"/>
                  </a:schemeClr>
                </a:solidFill>
              </a:rPr>
              <a:t> poor hygiene, water supply, sewage and street network</a:t>
            </a:r>
            <a:endParaRPr lang="en-US" dirty="0">
              <a:solidFill>
                <a:schemeClr val="tx1">
                  <a:lumMod val="50000"/>
                  <a:lumOff val="50000"/>
                </a:schemeClr>
              </a:solidFill>
            </a:endParaRP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019800"/>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562600"/>
          </a:xfrm>
        </p:spPr>
        <p:txBody>
          <a:bodyPr>
            <a:normAutofit/>
          </a:bodyPr>
          <a:lstStyle/>
          <a:p>
            <a:pPr algn="ctr">
              <a:buNone/>
            </a:pPr>
            <a:r>
              <a:rPr lang="x-none" sz="2600" b="1" dirty="0" smtClean="0"/>
              <a:t>NORMATIVE – LEGAL FRAMEWORK REGULATING POSITION OF ROMA IN SERBIA</a:t>
            </a:r>
          </a:p>
          <a:p>
            <a:r>
              <a:rPr lang="en-US" sz="2400" dirty="0" smtClean="0"/>
              <a:t>H</a:t>
            </a:r>
            <a:r>
              <a:rPr lang="x-none" sz="2400" dirty="0" smtClean="0"/>
              <a:t>armonization trend: </a:t>
            </a:r>
            <a:r>
              <a:rPr lang="en-US" sz="2000" i="1" dirty="0" smtClean="0">
                <a:solidFill>
                  <a:schemeClr val="bg1">
                    <a:lumMod val="65000"/>
                  </a:schemeClr>
                </a:solidFill>
              </a:rPr>
              <a:t>The Law on accepting The</a:t>
            </a:r>
            <a:r>
              <a:rPr lang="x-none" sz="2000" i="1" dirty="0" smtClean="0">
                <a:solidFill>
                  <a:schemeClr val="bg1">
                    <a:lumMod val="65000"/>
                  </a:schemeClr>
                </a:solidFill>
              </a:rPr>
              <a:t> </a:t>
            </a:r>
            <a:r>
              <a:rPr lang="en-US" sz="2000" i="1" dirty="0" smtClean="0">
                <a:solidFill>
                  <a:schemeClr val="bg1">
                    <a:lumMod val="65000"/>
                  </a:schemeClr>
                </a:solidFill>
              </a:rPr>
              <a:t>Framework Convention for the Protection of National Minorities (FCNM)</a:t>
            </a:r>
            <a:r>
              <a:rPr lang="x-none" sz="2000" i="1" dirty="0" smtClean="0">
                <a:solidFill>
                  <a:schemeClr val="bg1">
                    <a:lumMod val="65000"/>
                  </a:schemeClr>
                </a:solidFill>
              </a:rPr>
              <a:t>, </a:t>
            </a:r>
            <a:r>
              <a:rPr lang="en-US" sz="2000" i="1" dirty="0" smtClean="0">
                <a:solidFill>
                  <a:schemeClr val="bg1">
                    <a:lumMod val="65000"/>
                  </a:schemeClr>
                </a:solidFill>
              </a:rPr>
              <a:t>The Law on ratification of The European Charter for Regional or Minority Languages</a:t>
            </a:r>
            <a:endParaRPr lang="x-none" sz="2400" i="1" dirty="0" smtClean="0">
              <a:solidFill>
                <a:schemeClr val="bg1">
                  <a:lumMod val="65000"/>
                </a:schemeClr>
              </a:solidFill>
            </a:endParaRPr>
          </a:p>
          <a:p>
            <a:r>
              <a:rPr lang="x-none" sz="2400" dirty="0" smtClean="0"/>
              <a:t>Related laws - </a:t>
            </a:r>
            <a:r>
              <a:rPr lang="x-none" sz="2000" i="1" dirty="0" smtClean="0">
                <a:solidFill>
                  <a:schemeClr val="bg1">
                    <a:lumMod val="65000"/>
                  </a:schemeClr>
                </a:solidFill>
              </a:rPr>
              <a:t>status of national minorities, anti-discrimination, preservation of cultural heritage, media, political participation, position of returnees</a:t>
            </a:r>
          </a:p>
          <a:p>
            <a:endParaRPr lang="x-none" sz="2400" i="1" dirty="0" smtClean="0">
              <a:solidFill>
                <a:schemeClr val="bg1">
                  <a:lumMod val="65000"/>
                </a:schemeClr>
              </a:solidFill>
            </a:endParaRPr>
          </a:p>
          <a:p>
            <a:r>
              <a:rPr lang="x-none" sz="2400" dirty="0" smtClean="0"/>
              <a:t>Special Stratregies: </a:t>
            </a:r>
            <a:r>
              <a:rPr lang="x-none" sz="2400" i="1" dirty="0" smtClean="0">
                <a:solidFill>
                  <a:schemeClr val="bg1">
                    <a:lumMod val="65000"/>
                  </a:schemeClr>
                </a:solidFill>
              </a:rPr>
              <a:t>improvement of position of Roma in Serbia, adult education, employment, PRSP</a:t>
            </a:r>
          </a:p>
          <a:p>
            <a:pPr>
              <a:buNone/>
            </a:pPr>
            <a:endParaRPr lang="x-none" sz="2400" i="1" dirty="0" smtClean="0">
              <a:solidFill>
                <a:schemeClr val="bg1">
                  <a:lumMod val="65000"/>
                </a:schemeClr>
              </a:solidFill>
            </a:endParaRPr>
          </a:p>
          <a:p>
            <a:r>
              <a:rPr lang="x-none" sz="2400" dirty="0" smtClean="0"/>
              <a:t>Action plans: </a:t>
            </a:r>
            <a:r>
              <a:rPr lang="x-none" sz="2400" i="1" dirty="0" smtClean="0">
                <a:solidFill>
                  <a:schemeClr val="bg1">
                    <a:lumMod val="65000"/>
                  </a:schemeClr>
                </a:solidFill>
              </a:rPr>
              <a:t>general and special for education and employment (Serbia and Niš)</a:t>
            </a: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019800"/>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486400"/>
          </a:xfrm>
        </p:spPr>
        <p:txBody>
          <a:bodyPr>
            <a:normAutofit fontScale="92500"/>
          </a:bodyPr>
          <a:lstStyle/>
          <a:p>
            <a:pPr algn="ctr">
              <a:buNone/>
            </a:pPr>
            <a:r>
              <a:rPr lang="x-none" sz="2600" b="1" dirty="0" smtClean="0"/>
              <a:t>GOOD PRACTICE EXAMPLES: EDUCATION OF ROMA IN SERBIA</a:t>
            </a:r>
          </a:p>
          <a:p>
            <a:r>
              <a:rPr lang="x-none" sz="2400" dirty="0" smtClean="0"/>
              <a:t>PRESCHOOL, PRIMARY SCHOOL:</a:t>
            </a:r>
          </a:p>
          <a:p>
            <a:pPr indent="461963">
              <a:buNone/>
            </a:pPr>
            <a:r>
              <a:rPr lang="x-none" sz="2400" dirty="0" smtClean="0"/>
              <a:t> -  </a:t>
            </a:r>
            <a:r>
              <a:rPr lang="x-none" sz="2400" i="1" dirty="0" smtClean="0">
                <a:solidFill>
                  <a:schemeClr val="bg1">
                    <a:lumMod val="65000"/>
                  </a:schemeClr>
                </a:solidFill>
              </a:rPr>
              <a:t>(Roma) teaching assistants: 1997, 2006, 2009; </a:t>
            </a:r>
          </a:p>
          <a:p>
            <a:pPr indent="461963">
              <a:buNone/>
            </a:pPr>
            <a:r>
              <a:rPr lang="x-none" sz="2400" i="1" dirty="0" smtClean="0">
                <a:solidFill>
                  <a:schemeClr val="bg1">
                    <a:lumMod val="65000"/>
                  </a:schemeClr>
                </a:solidFill>
              </a:rPr>
              <a:t>  AURO module for teachers</a:t>
            </a:r>
          </a:p>
          <a:p>
            <a:pPr indent="1431925">
              <a:buFontTx/>
              <a:buChar char="-"/>
            </a:pPr>
            <a:endParaRPr lang="x-none" sz="2400" i="1" dirty="0" smtClean="0">
              <a:solidFill>
                <a:schemeClr val="bg1">
                  <a:lumMod val="65000"/>
                </a:schemeClr>
              </a:solidFill>
            </a:endParaRPr>
          </a:p>
          <a:p>
            <a:pPr marL="53975" indent="409575"/>
            <a:r>
              <a:rPr lang="x-none" sz="2400" dirty="0" smtClean="0"/>
              <a:t>SECONDARY &amp; TERTIARY: </a:t>
            </a:r>
            <a:endParaRPr lang="x-none" sz="2400" i="1" dirty="0" smtClean="0">
              <a:solidFill>
                <a:schemeClr val="bg1">
                  <a:lumMod val="65000"/>
                </a:schemeClr>
              </a:solidFill>
            </a:endParaRPr>
          </a:p>
          <a:p>
            <a:pPr indent="393700">
              <a:buNone/>
            </a:pPr>
            <a:r>
              <a:rPr lang="x-none" sz="2400" i="1" dirty="0" smtClean="0">
                <a:solidFill>
                  <a:schemeClr val="bg1">
                    <a:lumMod val="65000"/>
                  </a:schemeClr>
                </a:solidFill>
              </a:rPr>
              <a:t> - Equal opportunities in secondary education, 2005</a:t>
            </a:r>
          </a:p>
          <a:p>
            <a:pPr indent="393700">
              <a:buNone/>
            </a:pPr>
            <a:r>
              <a:rPr lang="x-none" sz="2400" i="1" dirty="0" smtClean="0">
                <a:solidFill>
                  <a:schemeClr val="bg1">
                    <a:lumMod val="65000"/>
                  </a:schemeClr>
                </a:solidFill>
              </a:rPr>
              <a:t> - 1000 scholarships for poor h.s. pupils and University students, 2007</a:t>
            </a:r>
          </a:p>
          <a:p>
            <a:pPr indent="393700">
              <a:buNone/>
            </a:pPr>
            <a:r>
              <a:rPr lang="x-none" sz="2400" i="1" dirty="0" smtClean="0">
                <a:solidFill>
                  <a:schemeClr val="bg1">
                    <a:lumMod val="65000"/>
                  </a:schemeClr>
                </a:solidFill>
              </a:rPr>
              <a:t>- EQUIED</a:t>
            </a:r>
          </a:p>
          <a:p>
            <a:pPr indent="393700">
              <a:buFontTx/>
              <a:buChar char="-"/>
            </a:pPr>
            <a:endParaRPr lang="x-none" sz="2400" i="1" dirty="0" smtClean="0">
              <a:solidFill>
                <a:schemeClr val="bg1">
                  <a:lumMod val="65000"/>
                </a:schemeClr>
              </a:solidFill>
            </a:endParaRPr>
          </a:p>
          <a:p>
            <a:r>
              <a:rPr lang="x-none" sz="2400" dirty="0" smtClean="0"/>
              <a:t>ADULT EDUCATION – </a:t>
            </a:r>
            <a:r>
              <a:rPr lang="x-none" sz="2400" dirty="0" smtClean="0">
                <a:solidFill>
                  <a:schemeClr val="bg1">
                    <a:lumMod val="65000"/>
                  </a:schemeClr>
                </a:solidFill>
              </a:rPr>
              <a:t>Functional basic education for adult R</a:t>
            </a:r>
            <a:r>
              <a:rPr lang="en-US" sz="2400" dirty="0" smtClean="0">
                <a:solidFill>
                  <a:schemeClr val="bg1">
                    <a:lumMod val="65000"/>
                  </a:schemeClr>
                </a:solidFill>
              </a:rPr>
              <a:t>o</a:t>
            </a:r>
            <a:r>
              <a:rPr lang="x-none" sz="2400" dirty="0" smtClean="0">
                <a:solidFill>
                  <a:schemeClr val="bg1">
                    <a:lumMod val="65000"/>
                  </a:schemeClr>
                </a:solidFill>
              </a:rPr>
              <a:t>ma, 2006: vocational trainings: 53 out of 168 employeed</a:t>
            </a:r>
          </a:p>
          <a:p>
            <a:pPr>
              <a:buNone/>
            </a:pPr>
            <a:r>
              <a:rPr lang="x-none" sz="2400" i="1" dirty="0" smtClean="0">
                <a:solidFill>
                  <a:schemeClr val="bg1">
                    <a:lumMod val="65000"/>
                  </a:schemeClr>
                </a:solidFill>
              </a:rPr>
              <a:t> + trainings for enterpreneurship-related topics for vulnerable groups</a:t>
            </a: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019800"/>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F</a:t>
            </a:r>
            <a:r>
              <a:rPr lang="x-none" dirty="0" smtClean="0"/>
              <a:t>ield research findings</a:t>
            </a:r>
            <a:endParaRPr lang="en-US" dirty="0"/>
          </a:p>
        </p:txBody>
      </p:sp>
      <p:pic>
        <p:nvPicPr>
          <p:cNvPr id="6"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7"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8" name="Slika 1" descr="Opis: LLP"/>
          <p:cNvPicPr>
            <a:picLocks noChangeAspect="1" noChangeArrowheads="1"/>
          </p:cNvPicPr>
          <p:nvPr/>
        </p:nvPicPr>
        <p:blipFill>
          <a:blip r:embed="rId4"/>
          <a:srcRect/>
          <a:stretch>
            <a:fillRect/>
          </a:stretch>
        </p:blipFill>
        <p:spPr bwMode="auto">
          <a:xfrm>
            <a:off x="228600" y="6019800"/>
            <a:ext cx="1487488" cy="500062"/>
          </a:xfrm>
          <a:prstGeom prst="rect">
            <a:avLst/>
          </a:prstGeom>
          <a:noFill/>
          <a:ln w="9525">
            <a:noFill/>
            <a:miter lim="800000"/>
            <a:headEnd/>
            <a:tailEnd/>
          </a:ln>
        </p:spPr>
      </p:pic>
      <p:sp>
        <p:nvSpPr>
          <p:cNvPr id="9"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486400"/>
          </a:xfrm>
        </p:spPr>
        <p:txBody>
          <a:bodyPr>
            <a:normAutofit fontScale="92500" lnSpcReduction="10000"/>
          </a:bodyPr>
          <a:lstStyle/>
          <a:p>
            <a:pPr algn="ctr">
              <a:buNone/>
            </a:pPr>
            <a:r>
              <a:rPr lang="x-none" sz="2600" b="1" dirty="0" smtClean="0"/>
              <a:t>RESEARCH CONTEXT &amp; SAMPLE</a:t>
            </a:r>
          </a:p>
          <a:p>
            <a:r>
              <a:rPr lang="x-none" sz="2400" u="sng" dirty="0" smtClean="0"/>
              <a:t>NIŠ:</a:t>
            </a:r>
          </a:p>
          <a:p>
            <a:r>
              <a:rPr lang="x-none" sz="2400" u="sng" dirty="0" smtClean="0"/>
              <a:t> </a:t>
            </a:r>
            <a:r>
              <a:rPr lang="x-none" sz="2400" dirty="0" smtClean="0">
                <a:solidFill>
                  <a:schemeClr val="bg1">
                    <a:lumMod val="65000"/>
                  </a:schemeClr>
                </a:solidFill>
              </a:rPr>
              <a:t>596,71 sqkms, 5 municipalities, </a:t>
            </a:r>
          </a:p>
          <a:p>
            <a:r>
              <a:rPr lang="x-none" sz="2400" dirty="0" smtClean="0">
                <a:solidFill>
                  <a:schemeClr val="bg1">
                    <a:lumMod val="65000"/>
                  </a:schemeClr>
                </a:solidFill>
              </a:rPr>
              <a:t>260.000 inhabitants, 6996 (2,69%) Roma</a:t>
            </a:r>
          </a:p>
          <a:p>
            <a:r>
              <a:rPr lang="x-none" sz="2400" i="1" dirty="0" smtClean="0">
                <a:solidFill>
                  <a:schemeClr val="bg1">
                    <a:lumMod val="65000"/>
                  </a:schemeClr>
                </a:solidFill>
              </a:rPr>
              <a:t>Beograd Mala (2500-4500) and Stočni trg settlements (2500-7500)</a:t>
            </a:r>
          </a:p>
          <a:p>
            <a:pPr indent="1431925">
              <a:buFontTx/>
              <a:buChar char="-"/>
            </a:pPr>
            <a:endParaRPr lang="x-none" sz="2400" i="1" dirty="0" smtClean="0">
              <a:solidFill>
                <a:schemeClr val="bg1">
                  <a:lumMod val="65000"/>
                </a:schemeClr>
              </a:solidFill>
            </a:endParaRPr>
          </a:p>
          <a:p>
            <a:pPr marL="53975" indent="409575"/>
            <a:r>
              <a:rPr lang="en-US" sz="2400" dirty="0" smtClean="0"/>
              <a:t>D</a:t>
            </a:r>
            <a:r>
              <a:rPr lang="x-none" sz="2400" dirty="0" smtClean="0"/>
              <a:t>esk research (15 NGOs), focus groups (+institutions, individuals), interviews (+ personal contacts) </a:t>
            </a:r>
            <a:endParaRPr lang="x-none" sz="2400" i="1" dirty="0" smtClean="0">
              <a:solidFill>
                <a:schemeClr val="bg1">
                  <a:lumMod val="65000"/>
                </a:schemeClr>
              </a:solidFill>
            </a:endParaRPr>
          </a:p>
          <a:p>
            <a:pPr indent="393700">
              <a:buFontTx/>
              <a:buChar char="-"/>
            </a:pPr>
            <a:endParaRPr lang="x-none" sz="2400" i="1" dirty="0" smtClean="0">
              <a:solidFill>
                <a:schemeClr val="bg1">
                  <a:lumMod val="65000"/>
                </a:schemeClr>
              </a:solidFill>
            </a:endParaRPr>
          </a:p>
          <a:p>
            <a:r>
              <a:rPr lang="en-US" sz="2400" dirty="0" smtClean="0"/>
              <a:t>S</a:t>
            </a:r>
            <a:r>
              <a:rPr lang="x-none" sz="2400" dirty="0" smtClean="0"/>
              <a:t>amlpe – acc. to WP2 leader sugestions </a:t>
            </a:r>
          </a:p>
          <a:p>
            <a:r>
              <a:rPr lang="x-none" sz="2400" dirty="0" smtClean="0">
                <a:solidFill>
                  <a:schemeClr val="bg1">
                    <a:lumMod val="65000"/>
                  </a:schemeClr>
                </a:solidFill>
              </a:rPr>
              <a:t>10 from Roma settlements (3 from rural)</a:t>
            </a:r>
          </a:p>
          <a:p>
            <a:r>
              <a:rPr lang="x-none" sz="2400" dirty="0" smtClean="0">
                <a:solidFill>
                  <a:schemeClr val="bg1">
                    <a:lumMod val="65000"/>
                  </a:schemeClr>
                </a:solidFill>
              </a:rPr>
              <a:t>Different educational level: 1-4-12-3</a:t>
            </a:r>
          </a:p>
          <a:p>
            <a:r>
              <a:rPr lang="en-US" sz="2400" dirty="0" smtClean="0">
                <a:solidFill>
                  <a:schemeClr val="bg1">
                    <a:lumMod val="65000"/>
                  </a:schemeClr>
                </a:solidFill>
              </a:rPr>
              <a:t>S</a:t>
            </a:r>
            <a:r>
              <a:rPr lang="x-none" sz="2400" dirty="0" smtClean="0">
                <a:solidFill>
                  <a:schemeClr val="bg1">
                    <a:lumMod val="65000"/>
                  </a:schemeClr>
                </a:solidFill>
              </a:rPr>
              <a:t>tudents, housewives, pedagogical assistants, manual workers, NGO associates, banking clerks</a:t>
            </a:r>
          </a:p>
          <a:p>
            <a:r>
              <a:rPr lang="en-US" sz="2400" dirty="0" smtClean="0">
                <a:solidFill>
                  <a:schemeClr val="bg1">
                    <a:lumMod val="65000"/>
                  </a:schemeClr>
                </a:solidFill>
              </a:rPr>
              <a:t>V</a:t>
            </a:r>
            <a:r>
              <a:rPr lang="x-none" sz="2400" dirty="0" smtClean="0">
                <a:solidFill>
                  <a:schemeClr val="bg1">
                    <a:lumMod val="65000"/>
                  </a:schemeClr>
                </a:solidFill>
              </a:rPr>
              <a:t>arious family structure</a:t>
            </a:r>
          </a:p>
          <a:p>
            <a:pPr>
              <a:buNone/>
            </a:pPr>
            <a:endParaRPr lang="x-none" sz="2400" i="1" dirty="0" smtClean="0">
              <a:solidFill>
                <a:schemeClr val="bg1">
                  <a:lumMod val="65000"/>
                </a:schemeClr>
              </a:solidFill>
            </a:endParaRP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357938"/>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486400"/>
          </a:xfrm>
        </p:spPr>
        <p:txBody>
          <a:bodyPr>
            <a:normAutofit lnSpcReduction="10000"/>
          </a:bodyPr>
          <a:lstStyle/>
          <a:p>
            <a:pPr algn="ctr">
              <a:buNone/>
            </a:pPr>
            <a:r>
              <a:rPr lang="x-none" sz="2600" b="1" dirty="0" smtClean="0"/>
              <a:t>1. INCOMES</a:t>
            </a:r>
          </a:p>
          <a:p>
            <a:r>
              <a:rPr lang="x-none" sz="2400" u="sng" dirty="0" smtClean="0"/>
              <a:t>SOURCES:</a:t>
            </a:r>
          </a:p>
          <a:p>
            <a:r>
              <a:rPr lang="x-none" sz="2400" dirty="0" smtClean="0">
                <a:solidFill>
                  <a:schemeClr val="bg1">
                    <a:lumMod val="65000"/>
                  </a:schemeClr>
                </a:solidFill>
              </a:rPr>
              <a:t>REGULAR: 11 salaries, 3 foster care incomes, 16 social aid incomes</a:t>
            </a:r>
          </a:p>
          <a:p>
            <a:r>
              <a:rPr lang="x-none" sz="2400" dirty="0" smtClean="0">
                <a:solidFill>
                  <a:schemeClr val="bg1">
                    <a:lumMod val="65000"/>
                  </a:schemeClr>
                </a:solidFill>
              </a:rPr>
              <a:t>IRREGULAR/ADDITIONAL: seasonal jobs, waste collecting, NGO engagement, scholarships, aid from relatives who live abroad</a:t>
            </a:r>
          </a:p>
          <a:p>
            <a:endParaRPr lang="x-none" sz="2400" dirty="0" smtClean="0">
              <a:solidFill>
                <a:schemeClr val="bg1">
                  <a:lumMod val="65000"/>
                </a:schemeClr>
              </a:solidFill>
            </a:endParaRPr>
          </a:p>
          <a:p>
            <a:r>
              <a:rPr lang="x-none" sz="2400" u="sng" dirty="0" smtClean="0"/>
              <a:t>QUANTUM: </a:t>
            </a:r>
            <a:r>
              <a:rPr lang="x-none" sz="2400" dirty="0" smtClean="0"/>
              <a:t>from 20 to 300 EUR per person per month</a:t>
            </a:r>
          </a:p>
          <a:p>
            <a:endParaRPr lang="x-none" sz="2400" u="sng" dirty="0" smtClean="0"/>
          </a:p>
          <a:p>
            <a:r>
              <a:rPr lang="x-none" sz="2400" u="sng" dirty="0" smtClean="0"/>
              <a:t>STABILITY OF INCOMES: </a:t>
            </a:r>
            <a:r>
              <a:rPr lang="x-none" sz="2400" dirty="0" smtClean="0"/>
              <a:t>only  stable salaries of the oldest members of 20 surveyed families</a:t>
            </a:r>
            <a:endParaRPr lang="x-none" sz="2400" u="sng" dirty="0" smtClean="0"/>
          </a:p>
          <a:p>
            <a:endParaRPr lang="x-none" sz="2400" u="sng" dirty="0" smtClean="0"/>
          </a:p>
          <a:p>
            <a:r>
              <a:rPr lang="x-none" sz="2400" u="sng" dirty="0" smtClean="0"/>
              <a:t>JOINT FAMILY FUNDS AND BUDGET – </a:t>
            </a:r>
            <a:r>
              <a:rPr lang="x-none" sz="2400" dirty="0" smtClean="0"/>
              <a:t>the young contribute with 50-100% of their incomes</a:t>
            </a:r>
            <a:endParaRPr lang="x-none" sz="2400" u="sng" dirty="0" smtClean="0"/>
          </a:p>
          <a:p>
            <a:endParaRPr lang="x-none" sz="2400" dirty="0" smtClean="0"/>
          </a:p>
          <a:p>
            <a:pPr>
              <a:buNone/>
            </a:pPr>
            <a:endParaRPr lang="x-none" sz="2400" i="1" dirty="0" smtClean="0">
              <a:solidFill>
                <a:schemeClr val="bg1">
                  <a:lumMod val="65000"/>
                </a:schemeClr>
              </a:solidFill>
            </a:endParaRP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357938"/>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486400"/>
          </a:xfrm>
        </p:spPr>
        <p:txBody>
          <a:bodyPr>
            <a:normAutofit fontScale="55000" lnSpcReduction="20000"/>
          </a:bodyPr>
          <a:lstStyle/>
          <a:p>
            <a:pPr marL="514350" indent="-514350" algn="ctr">
              <a:buNone/>
            </a:pPr>
            <a:r>
              <a:rPr lang="x-none" sz="2600" b="1" dirty="0" smtClean="0"/>
              <a:t>INCOMES - QUOTES</a:t>
            </a:r>
          </a:p>
          <a:p>
            <a:pPr marL="457200" indent="-457200">
              <a:buAutoNum type="arabicPeriod"/>
            </a:pPr>
            <a:endParaRPr lang="x-none" sz="2400" dirty="0" smtClean="0"/>
          </a:p>
          <a:p>
            <a:r>
              <a:rPr lang="en-US" sz="2400" u="sng" dirty="0" smtClean="0"/>
              <a:t>Illustrations of different situations regarding incomes:</a:t>
            </a:r>
            <a:endParaRPr lang="en-US" sz="2400" dirty="0" smtClean="0"/>
          </a:p>
          <a:p>
            <a:pPr>
              <a:buNone/>
            </a:pPr>
            <a:r>
              <a:rPr lang="en-US" sz="2400" dirty="0" smtClean="0"/>
              <a:t> </a:t>
            </a:r>
            <a:endParaRPr lang="en-US" sz="2500" dirty="0" smtClean="0">
              <a:solidFill>
                <a:schemeClr val="tx1">
                  <a:lumMod val="65000"/>
                  <a:lumOff val="35000"/>
                </a:schemeClr>
              </a:solidFill>
            </a:endParaRPr>
          </a:p>
          <a:p>
            <a:pPr lvl="0"/>
            <a:r>
              <a:rPr lang="en-US" sz="2900" i="1" dirty="0" smtClean="0">
                <a:solidFill>
                  <a:schemeClr val="tx1">
                    <a:lumMod val="65000"/>
                    <a:lumOff val="35000"/>
                  </a:schemeClr>
                </a:solidFill>
              </a:rPr>
              <a:t>  “My father and I are the persons who are employed and who earn in our family. He is employed in the successful local company for 31 years now and has stable incomes. I work since I was 19 (7 years now) and it has mostly been related to project engagements in NGO sector. Now I work in a school as pedagogic assistant and earn regularly. Father has app. 650 EUR and my salary is app. 250, but every month I receive app. 70 EUR based on engagement on workshops or similar activities in NGO sector...” (Women, 26, graduated from University, works as pedagogic assistant in elementary school, highly educated un/formally Roma activist, very active in Roma women movement)</a:t>
            </a:r>
            <a:endParaRPr lang="en-US" sz="2900" dirty="0" smtClean="0">
              <a:solidFill>
                <a:schemeClr val="tx1">
                  <a:lumMod val="65000"/>
                  <a:lumOff val="35000"/>
                </a:schemeClr>
              </a:solidFill>
            </a:endParaRPr>
          </a:p>
          <a:p>
            <a:pPr lvl="0">
              <a:buNone/>
            </a:pPr>
            <a:endParaRPr lang="en-US" sz="2900" dirty="0" smtClean="0">
              <a:solidFill>
                <a:schemeClr val="tx1">
                  <a:lumMod val="65000"/>
                  <a:lumOff val="35000"/>
                </a:schemeClr>
              </a:solidFill>
            </a:endParaRPr>
          </a:p>
          <a:p>
            <a:pPr lvl="0"/>
            <a:r>
              <a:rPr lang="en-US" sz="2900" i="1" dirty="0" smtClean="0">
                <a:solidFill>
                  <a:schemeClr val="tx1">
                    <a:lumMod val="65000"/>
                    <a:lumOff val="35000"/>
                  </a:schemeClr>
                </a:solidFill>
              </a:rPr>
              <a:t> “Another source of incomes is social care income – material support in case of unemployment, which is app. 35 EUR for mother and me. The amount is not higher as it is thought that the family pension that we receive (app. 75 EUR) is “higher then census”, several dinars larger then what they decided the level should be, so as we receive “a lot” (irony) with this pension, we cannot receive more of social care. I do not understand this completely, nor do I want, as it is a complete nonsense.” (Male, 24, student of University, active in NGO sector)</a:t>
            </a:r>
          </a:p>
          <a:p>
            <a:pPr lvl="0"/>
            <a:endParaRPr lang="en-US" sz="2900" i="1" dirty="0" smtClean="0">
              <a:solidFill>
                <a:schemeClr val="tx1">
                  <a:lumMod val="65000"/>
                  <a:lumOff val="35000"/>
                </a:schemeClr>
              </a:solidFill>
            </a:endParaRPr>
          </a:p>
          <a:p>
            <a:r>
              <a:rPr lang="en-US" sz="2900" i="1" dirty="0" smtClean="0">
                <a:solidFill>
                  <a:schemeClr val="tx1">
                    <a:lumMod val="65000"/>
                    <a:lumOff val="35000"/>
                  </a:schemeClr>
                </a:solidFill>
              </a:rPr>
              <a:t>“Apart from that (he works occasionally as a painter and they receive child support for 4 of 7 minor children) to be sincere, we all go to collect bottles (PET) – me, wife, children… Children are young and sometimes ashamed for having to do that – school mates see them and make fun of them – but they have to help and bring some money to the house…. I do not know exactly the amount of bottles we usually collect, it is not much, but we collect and sell enough to buy oil and some groceries, to be able to eat something.” (Male, 39, painter – working on renovating houses, without appropriate formal education, self-learnt, father of 7 children age 3-15)</a:t>
            </a:r>
          </a:p>
          <a:p>
            <a:endParaRPr lang="en-US" sz="2900" i="1" dirty="0" smtClean="0">
              <a:solidFill>
                <a:schemeClr val="tx1">
                  <a:lumMod val="65000"/>
                  <a:lumOff val="35000"/>
                </a:schemeClr>
              </a:solidFill>
            </a:endParaRPr>
          </a:p>
          <a:p>
            <a:endParaRPr lang="en-US" sz="1800" dirty="0" smtClean="0">
              <a:solidFill>
                <a:schemeClr val="tx1">
                  <a:lumMod val="65000"/>
                  <a:lumOff val="35000"/>
                </a:schemeClr>
              </a:solidFill>
            </a:endParaRP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357938"/>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486400"/>
          </a:xfrm>
        </p:spPr>
        <p:txBody>
          <a:bodyPr>
            <a:normAutofit fontScale="85000" lnSpcReduction="20000"/>
          </a:bodyPr>
          <a:lstStyle/>
          <a:p>
            <a:pPr algn="ctr">
              <a:buNone/>
            </a:pPr>
            <a:r>
              <a:rPr lang="x-none" sz="2600" b="1" dirty="0" smtClean="0"/>
              <a:t>2. CONSUMPTION PATTERNS</a:t>
            </a:r>
          </a:p>
          <a:p>
            <a:endParaRPr lang="x-none" sz="2600" b="1" dirty="0" smtClean="0"/>
          </a:p>
          <a:p>
            <a:pPr marL="457200" indent="-457200">
              <a:buFont typeface="+mj-lt"/>
              <a:buAutoNum type="arabicPeriod"/>
            </a:pPr>
            <a:r>
              <a:rPr lang="x-none" sz="2600" dirty="0" smtClean="0"/>
              <a:t>HEALTH CARE EXPENCES</a:t>
            </a:r>
          </a:p>
          <a:p>
            <a:pPr marL="457200" indent="-457200">
              <a:buFont typeface="+mj-lt"/>
              <a:buAutoNum type="arabicPeriod"/>
            </a:pPr>
            <a:endParaRPr lang="x-none" sz="2600" dirty="0" smtClean="0"/>
          </a:p>
          <a:p>
            <a:pPr marL="457200" indent="-457200">
              <a:buFont typeface="+mj-lt"/>
              <a:buAutoNum type="arabicPeriod"/>
            </a:pPr>
            <a:r>
              <a:rPr lang="x-none" sz="2600" dirty="0" smtClean="0"/>
              <a:t>FOOD, GROCERIES – 90 per person per month, but sometimes for family of 5-9 members</a:t>
            </a:r>
          </a:p>
          <a:p>
            <a:pPr marL="457200" indent="-457200">
              <a:buFont typeface="+mj-lt"/>
              <a:buAutoNum type="arabicPeriod"/>
            </a:pPr>
            <a:endParaRPr lang="x-none" sz="2600" dirty="0" smtClean="0"/>
          </a:p>
          <a:p>
            <a:pPr marL="457200" indent="-457200">
              <a:buFont typeface="+mj-lt"/>
              <a:buAutoNum type="arabicPeriod"/>
            </a:pPr>
            <a:r>
              <a:rPr lang="x-none" sz="2600" dirty="0" smtClean="0"/>
              <a:t>SCHOOL-RELATED COSTS</a:t>
            </a:r>
          </a:p>
          <a:p>
            <a:pPr marL="457200" indent="-457200">
              <a:buFont typeface="+mj-lt"/>
              <a:buAutoNum type="arabicPeriod"/>
            </a:pPr>
            <a:endParaRPr lang="x-none" sz="2600" dirty="0" smtClean="0"/>
          </a:p>
          <a:p>
            <a:pPr marL="457200" indent="-457200">
              <a:buFont typeface="+mj-lt"/>
              <a:buAutoNum type="arabicPeriod"/>
            </a:pPr>
            <a:r>
              <a:rPr lang="x-none" sz="2600" dirty="0" smtClean="0"/>
              <a:t>HOUSE RELATED COSTS</a:t>
            </a:r>
          </a:p>
          <a:p>
            <a:pPr marL="457200" indent="-457200">
              <a:buFont typeface="+mj-lt"/>
              <a:buAutoNum type="arabicPeriod"/>
            </a:pPr>
            <a:endParaRPr lang="x-none" sz="2600" dirty="0" smtClean="0"/>
          </a:p>
          <a:p>
            <a:pPr marL="457200" indent="-457200">
              <a:buFont typeface="+mj-lt"/>
              <a:buAutoNum type="arabicPeriod"/>
            </a:pPr>
            <a:r>
              <a:rPr lang="x-none" sz="2600" dirty="0" smtClean="0"/>
              <a:t>CLOTHES</a:t>
            </a:r>
          </a:p>
          <a:p>
            <a:pPr marL="457200" indent="-457200">
              <a:buFont typeface="+mj-lt"/>
              <a:buAutoNum type="arabicPeriod"/>
            </a:pPr>
            <a:endParaRPr lang="x-none" sz="2600" dirty="0" smtClean="0"/>
          </a:p>
          <a:p>
            <a:pPr marL="457200" indent="-457200">
              <a:buFont typeface="+mj-lt"/>
              <a:buAutoNum type="arabicPeriod"/>
            </a:pPr>
            <a:r>
              <a:rPr lang="x-none" sz="2600" dirty="0" smtClean="0"/>
              <a:t>TRANSPORT</a:t>
            </a:r>
          </a:p>
          <a:p>
            <a:pPr marL="457200" indent="-457200">
              <a:buFont typeface="+mj-lt"/>
              <a:buAutoNum type="arabicPeriod"/>
            </a:pPr>
            <a:endParaRPr lang="x-none" sz="2600" dirty="0" smtClean="0"/>
          </a:p>
          <a:p>
            <a:pPr marL="457200" indent="-457200">
              <a:buFont typeface="+mj-lt"/>
              <a:buAutoNum type="arabicPeriod"/>
            </a:pPr>
            <a:r>
              <a:rPr lang="x-none" sz="2600" dirty="0" smtClean="0"/>
              <a:t>OTHER COSTS</a:t>
            </a:r>
            <a:endParaRPr lang="x-none" sz="2400" dirty="0" smtClean="0"/>
          </a:p>
          <a:p>
            <a:pPr>
              <a:buNone/>
            </a:pPr>
            <a:endParaRPr lang="x-none" sz="2400" i="1" dirty="0" smtClean="0">
              <a:solidFill>
                <a:schemeClr val="bg1">
                  <a:lumMod val="65000"/>
                </a:schemeClr>
              </a:solidFill>
            </a:endParaRP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357938"/>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638800"/>
          </a:xfrm>
        </p:spPr>
        <p:txBody>
          <a:bodyPr>
            <a:normAutofit/>
          </a:bodyPr>
          <a:lstStyle/>
          <a:p>
            <a:pPr marL="514350" indent="-514350" algn="ctr">
              <a:buNone/>
            </a:pPr>
            <a:r>
              <a:rPr lang="x-none" sz="2600" b="1" dirty="0" smtClean="0"/>
              <a:t>EXPENSES - QUOTES</a:t>
            </a:r>
          </a:p>
          <a:p>
            <a:pPr marL="457200" indent="-457200"/>
            <a:r>
              <a:rPr lang="en-US" sz="1600" dirty="0" smtClean="0">
                <a:solidFill>
                  <a:schemeClr val="tx1">
                    <a:lumMod val="65000"/>
                    <a:lumOff val="35000"/>
                  </a:schemeClr>
                </a:solidFill>
              </a:rPr>
              <a:t>“Look, at the moment I have less than 3 EUR in my pocket. And, what to do with it? I can buy breakfast for 4 of us. We need 3 breads, 1 pate, 1 liter of yogurt and that’s it. And where is money for lunch, supper? It is very hard, my child, it is the worst time of my life. I cannot remember the harder times, although I am a refugee. This time is worse than that… Sometimes level of my blood sugar drops and I felt to coma 2 times. It is because I do not have anything sweet at home to prevent that. The 2</a:t>
            </a:r>
            <a:r>
              <a:rPr lang="en-US" sz="1600" baseline="30000" dirty="0" smtClean="0">
                <a:solidFill>
                  <a:schemeClr val="tx1">
                    <a:lumMod val="65000"/>
                    <a:lumOff val="35000"/>
                  </a:schemeClr>
                </a:solidFill>
              </a:rPr>
              <a:t>nd</a:t>
            </a:r>
            <a:r>
              <a:rPr lang="en-US" sz="1600" dirty="0" smtClean="0">
                <a:solidFill>
                  <a:schemeClr val="tx1">
                    <a:lumMod val="65000"/>
                    <a:lumOff val="35000"/>
                  </a:schemeClr>
                </a:solidFill>
              </a:rPr>
              <a:t> time I almost died… ”(Woman, 54, housewife, never has been employed, suffers from diabetes and asthma)</a:t>
            </a:r>
          </a:p>
          <a:p>
            <a:pPr marL="457200" indent="-457200"/>
            <a:endParaRPr lang="en-US" sz="1600" dirty="0" smtClean="0">
              <a:solidFill>
                <a:schemeClr val="tx1">
                  <a:lumMod val="65000"/>
                  <a:lumOff val="35000"/>
                </a:schemeClr>
              </a:solidFill>
            </a:endParaRPr>
          </a:p>
          <a:p>
            <a:pPr marL="457200" indent="-457200"/>
            <a:endParaRPr lang="en-US" sz="1600" dirty="0" smtClean="0">
              <a:solidFill>
                <a:schemeClr val="tx1">
                  <a:lumMod val="65000"/>
                  <a:lumOff val="35000"/>
                </a:schemeClr>
              </a:solidFill>
            </a:endParaRPr>
          </a:p>
          <a:p>
            <a:pPr lvl="0"/>
            <a:r>
              <a:rPr lang="en-US" sz="1600" dirty="0" smtClean="0">
                <a:solidFill>
                  <a:schemeClr val="tx1">
                    <a:lumMod val="65000"/>
                    <a:lumOff val="35000"/>
                  </a:schemeClr>
                </a:solidFill>
              </a:rPr>
              <a:t>“I do not like to go to big supermarkets. They always have some goods on so-called discounts and I take this and that to save, on sale, then go to cash register and almost faint from al the “necessary” (irony) items. Shopping lists do not help me, I always buy something more in store.”(female, 36, pedagogic assistant, employed)</a:t>
            </a:r>
          </a:p>
          <a:p>
            <a:pPr lvl="0">
              <a:buNone/>
            </a:pPr>
            <a:endParaRPr lang="en-US" sz="1600" dirty="0" smtClean="0">
              <a:solidFill>
                <a:schemeClr val="tx1">
                  <a:lumMod val="65000"/>
                  <a:lumOff val="35000"/>
                </a:schemeClr>
              </a:solidFill>
            </a:endParaRPr>
          </a:p>
          <a:p>
            <a:pPr lvl="0"/>
            <a:r>
              <a:rPr lang="en-US" sz="1600" dirty="0" smtClean="0">
                <a:solidFill>
                  <a:schemeClr val="tx1">
                    <a:lumMod val="65000"/>
                    <a:lumOff val="35000"/>
                  </a:schemeClr>
                </a:solidFill>
              </a:rPr>
              <a:t>“We are the family that buys all in large amounts on 20</a:t>
            </a:r>
            <a:r>
              <a:rPr lang="en-US" sz="1600" baseline="30000" dirty="0" smtClean="0">
                <a:solidFill>
                  <a:schemeClr val="tx1">
                    <a:lumMod val="65000"/>
                    <a:lumOff val="35000"/>
                  </a:schemeClr>
                </a:solidFill>
              </a:rPr>
              <a:t>th</a:t>
            </a:r>
            <a:r>
              <a:rPr lang="en-US" sz="1600" dirty="0" smtClean="0">
                <a:solidFill>
                  <a:schemeClr val="tx1">
                    <a:lumMod val="65000"/>
                    <a:lumOff val="35000"/>
                  </a:schemeClr>
                </a:solidFill>
              </a:rPr>
              <a:t> of the month when father receives larger part of his salary. Mother buys 10 kilos of sugar and flour, 10 liters of oil, spends more than 80 EUR for cleaning products and cosmetics, buying cheaper but quality brands… </a:t>
            </a:r>
            <a:r>
              <a:rPr lang="en-US" sz="1600" b="1" dirty="0" smtClean="0">
                <a:solidFill>
                  <a:schemeClr val="tx1">
                    <a:lumMod val="65000"/>
                    <a:lumOff val="35000"/>
                  </a:schemeClr>
                </a:solidFill>
              </a:rPr>
              <a:t>Mother makes all the decisions related to spending. She even chooses clothes for father.</a:t>
            </a:r>
            <a:r>
              <a:rPr lang="en-US" sz="1600" dirty="0" smtClean="0">
                <a:solidFill>
                  <a:schemeClr val="tx1">
                    <a:lumMod val="65000"/>
                    <a:lumOff val="35000"/>
                  </a:schemeClr>
                </a:solidFill>
              </a:rPr>
              <a:t>” (female, 26, employed as pedagogic assistant)</a:t>
            </a:r>
          </a:p>
          <a:p>
            <a:pPr marL="457200" indent="-457200"/>
            <a:endParaRPr lang="en-US" sz="1600" dirty="0" smtClean="0">
              <a:solidFill>
                <a:schemeClr val="tx1">
                  <a:lumMod val="65000"/>
                  <a:lumOff val="35000"/>
                </a:schemeClr>
              </a:solidFill>
            </a:endParaRPr>
          </a:p>
          <a:p>
            <a:pPr marL="457200" indent="-457200">
              <a:buNone/>
            </a:pPr>
            <a:endParaRPr lang="x-none" sz="2400" dirty="0" smtClean="0"/>
          </a:p>
          <a:p>
            <a:pPr>
              <a:buNone/>
            </a:pPr>
            <a:endParaRPr lang="x-none" sz="2400" i="1" dirty="0" smtClean="0">
              <a:solidFill>
                <a:schemeClr val="bg1">
                  <a:lumMod val="65000"/>
                </a:schemeClr>
              </a:solidFill>
            </a:endParaRP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357938"/>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smtClean="0">
                <a:solidFill>
                  <a:schemeClr val="tx1">
                    <a:lumMod val="65000"/>
                    <a:lumOff val="35000"/>
                  </a:schemeClr>
                </a:solidFill>
              </a:rPr>
              <a:t>“Most of the money goes for buying food. I rarely have something left for clothes for my child, not to mention for husband and me, for some make-up for me… Even sometimes, I do not understand how we have enough for food either…”(female, 36, pedagogic assistant, employed)</a:t>
            </a:r>
          </a:p>
          <a:p>
            <a:endParaRPr lang="en-US" dirty="0" smtClean="0">
              <a:solidFill>
                <a:schemeClr val="tx1">
                  <a:lumMod val="65000"/>
                  <a:lumOff val="35000"/>
                </a:schemeClr>
              </a:solidFill>
            </a:endParaRPr>
          </a:p>
          <a:p>
            <a:pPr lvl="0"/>
            <a:r>
              <a:rPr lang="en-US" i="1" dirty="0" smtClean="0">
                <a:solidFill>
                  <a:schemeClr val="tx1">
                    <a:lumMod val="65000"/>
                    <a:lumOff val="35000"/>
                  </a:schemeClr>
                </a:solidFill>
              </a:rPr>
              <a:t>“We do not pay rent. The house is ours, I bought it. But it is not registered in Cadastre. It used to be a toilette, then a garage and now we live in it. But, because it is not legal, people can come and tear it down at any time… We used to live nearby, but the rent became high and so the neighbor who was renting it asked me to buy this so I decided to do so. I know we should pay water, but we do not, we do not have money for that. As for electricity – the same thing… I have a debt and now we might lose that too.” (Male, 39, unemployed, father of 7 children age 3-15)</a:t>
            </a:r>
          </a:p>
          <a:p>
            <a:pPr lvl="0"/>
            <a:endParaRPr lang="en-US" dirty="0" smtClean="0"/>
          </a:p>
          <a:p>
            <a:endParaRPr lang="en-US" dirty="0"/>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357938"/>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486400"/>
          </a:xfrm>
        </p:spPr>
        <p:txBody>
          <a:bodyPr>
            <a:normAutofit fontScale="92500" lnSpcReduction="10000"/>
          </a:bodyPr>
          <a:lstStyle/>
          <a:p>
            <a:pPr algn="ctr">
              <a:buNone/>
            </a:pPr>
            <a:r>
              <a:rPr lang="x-none" sz="2600" b="1" dirty="0" smtClean="0"/>
              <a:t>3. REPRESENTATIONS OF ECONOMIC SUCESS AND GENEROSITY</a:t>
            </a:r>
          </a:p>
          <a:p>
            <a:r>
              <a:rPr lang="en-US" sz="2400" dirty="0" smtClean="0">
                <a:solidFill>
                  <a:schemeClr val="tx1">
                    <a:lumMod val="65000"/>
                    <a:lumOff val="35000"/>
                  </a:schemeClr>
                </a:solidFill>
              </a:rPr>
              <a:t>B</a:t>
            </a:r>
            <a:r>
              <a:rPr lang="x-none" sz="2400" dirty="0" smtClean="0">
                <a:solidFill>
                  <a:schemeClr val="tx1">
                    <a:lumMod val="65000"/>
                    <a:lumOff val="35000"/>
                  </a:schemeClr>
                </a:solidFill>
              </a:rPr>
              <a:t>IASED</a:t>
            </a:r>
          </a:p>
          <a:p>
            <a:r>
              <a:rPr lang="x-none" sz="2400" dirty="0" smtClean="0">
                <a:solidFill>
                  <a:schemeClr val="tx1">
                    <a:lumMod val="65000"/>
                    <a:lumOff val="35000"/>
                  </a:schemeClr>
                </a:solidFill>
              </a:rPr>
              <a:t>I/MATERIAL</a:t>
            </a:r>
          </a:p>
          <a:p>
            <a:r>
              <a:rPr lang="x-none" sz="2400" dirty="0" smtClean="0">
                <a:solidFill>
                  <a:schemeClr val="tx1">
                    <a:lumMod val="65000"/>
                    <a:lumOff val="35000"/>
                  </a:schemeClr>
                </a:solidFill>
              </a:rPr>
              <a:t>Q</a:t>
            </a:r>
            <a:r>
              <a:rPr lang="en-US" sz="2400" dirty="0" smtClean="0">
                <a:solidFill>
                  <a:schemeClr val="tx1">
                    <a:lumMod val="65000"/>
                    <a:lumOff val="35000"/>
                  </a:schemeClr>
                </a:solidFill>
              </a:rPr>
              <a:t>U</a:t>
            </a:r>
            <a:r>
              <a:rPr lang="x-none" sz="2400" dirty="0" smtClean="0">
                <a:solidFill>
                  <a:schemeClr val="tx1">
                    <a:lumMod val="65000"/>
                    <a:lumOff val="35000"/>
                  </a:schemeClr>
                </a:solidFill>
              </a:rPr>
              <a:t>OTES:</a:t>
            </a:r>
          </a:p>
          <a:p>
            <a:endParaRPr lang="x-none" sz="2400" dirty="0" smtClean="0"/>
          </a:p>
          <a:p>
            <a:pPr lvl="0"/>
            <a:r>
              <a:rPr lang="en-US" sz="2400" dirty="0" smtClean="0">
                <a:solidFill>
                  <a:schemeClr val="tx1">
                    <a:lumMod val="65000"/>
                    <a:lumOff val="35000"/>
                  </a:schemeClr>
                </a:solidFill>
              </a:rPr>
              <a:t>“I am not generous in </a:t>
            </a:r>
            <a:r>
              <a:rPr lang="en-US" sz="2400" i="1" dirty="0" smtClean="0">
                <a:solidFill>
                  <a:schemeClr val="tx1">
                    <a:lumMod val="65000"/>
                    <a:lumOff val="35000"/>
                  </a:schemeClr>
                </a:solidFill>
              </a:rPr>
              <a:t>material </a:t>
            </a:r>
            <a:r>
              <a:rPr lang="en-US" sz="2400" dirty="0" smtClean="0">
                <a:solidFill>
                  <a:schemeClr val="tx1">
                    <a:lumMod val="65000"/>
                    <a:lumOff val="35000"/>
                  </a:schemeClr>
                </a:solidFill>
              </a:rPr>
              <a:t>meaning. I am cautious so I do not lend money to others. But, in non material way, I am – I would always help if I could. ” (Male, 23, health care mediator) </a:t>
            </a:r>
          </a:p>
          <a:p>
            <a:endParaRPr lang="en-US" sz="2400" dirty="0" smtClean="0">
              <a:solidFill>
                <a:schemeClr val="tx1">
                  <a:lumMod val="65000"/>
                  <a:lumOff val="35000"/>
                </a:schemeClr>
              </a:solidFill>
            </a:endParaRPr>
          </a:p>
          <a:p>
            <a:r>
              <a:rPr lang="en-US" sz="2400" dirty="0" smtClean="0">
                <a:solidFill>
                  <a:schemeClr val="tx1">
                    <a:lumMod val="65000"/>
                    <a:lumOff val="35000"/>
                  </a:schemeClr>
                </a:solidFill>
              </a:rPr>
              <a:t>“The rich are the persons who do not understand the worries of the poor – for instance, I have a friend who finds it hard to believe that there are persons like me who do not go to the seaside during summer, mountain during winter or abroad several times a year… Based on that I saw that she might even have </a:t>
            </a:r>
            <a:r>
              <a:rPr lang="en-US" sz="2400" i="1" dirty="0" smtClean="0">
                <a:solidFill>
                  <a:schemeClr val="tx1">
                    <a:lumMod val="65000"/>
                    <a:lumOff val="35000"/>
                  </a:schemeClr>
                </a:solidFill>
              </a:rPr>
              <a:t>too much, more than she needs </a:t>
            </a:r>
            <a:r>
              <a:rPr lang="en-US" sz="2400" dirty="0" smtClean="0">
                <a:solidFill>
                  <a:schemeClr val="tx1">
                    <a:lumMod val="65000"/>
                    <a:lumOff val="35000"/>
                  </a:schemeClr>
                </a:solidFill>
              </a:rPr>
              <a:t>and we are of the same age.” (Female, 25, graduated from University, unemployed)</a:t>
            </a:r>
          </a:p>
          <a:p>
            <a:endParaRPr lang="en-US" sz="2400" dirty="0" smtClean="0">
              <a:solidFill>
                <a:schemeClr val="tx1">
                  <a:lumMod val="65000"/>
                  <a:lumOff val="35000"/>
                </a:schemeClr>
              </a:solidFill>
            </a:endParaRPr>
          </a:p>
          <a:p>
            <a:pPr>
              <a:buNone/>
            </a:pPr>
            <a:endParaRPr lang="x-none" sz="2400" i="1" dirty="0" smtClean="0">
              <a:solidFill>
                <a:schemeClr val="bg1">
                  <a:lumMod val="65000"/>
                </a:schemeClr>
              </a:solidFill>
            </a:endParaRP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357938"/>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715000"/>
          </a:xfrm>
        </p:spPr>
        <p:txBody>
          <a:bodyPr>
            <a:normAutofit fontScale="85000" lnSpcReduction="20000"/>
          </a:bodyPr>
          <a:lstStyle/>
          <a:p>
            <a:pPr marL="514350" indent="-514350" algn="ctr">
              <a:buAutoNum type="arabicPeriod" startAt="4"/>
            </a:pPr>
            <a:r>
              <a:rPr lang="en-US" sz="2600" b="1" dirty="0" smtClean="0"/>
              <a:t>SAVINGS &amp; </a:t>
            </a:r>
            <a:r>
              <a:rPr lang="x-none" sz="2600" b="1" dirty="0" smtClean="0"/>
              <a:t>INVESTMENT</a:t>
            </a:r>
            <a:endParaRPr lang="en-US" sz="2600" b="1" dirty="0" smtClean="0"/>
          </a:p>
          <a:p>
            <a:pPr marL="514350" lvl="0" indent="-514350"/>
            <a:r>
              <a:rPr lang="en-US" sz="2800" i="1" dirty="0" smtClean="0">
                <a:solidFill>
                  <a:schemeClr val="tx1">
                    <a:lumMod val="65000"/>
                    <a:lumOff val="35000"/>
                  </a:schemeClr>
                </a:solidFill>
              </a:rPr>
              <a:t>E.g. “We do not manage to save anything. Ever. We hardly manage to survive. It is a really painful life, full of troubles.”  (Male, 39, painter – working on renovating houses, without appropriate formal education, self-learnt, father of 7 children age 3-15)</a:t>
            </a:r>
            <a:endParaRPr lang="en-US" sz="2800" dirty="0" smtClean="0">
              <a:solidFill>
                <a:schemeClr val="tx1">
                  <a:lumMod val="65000"/>
                  <a:lumOff val="35000"/>
                </a:schemeClr>
              </a:solidFill>
            </a:endParaRPr>
          </a:p>
          <a:p>
            <a:pPr marL="514350" lvl="0" indent="-514350"/>
            <a:r>
              <a:rPr lang="en-US" sz="2800" i="1" dirty="0" smtClean="0">
                <a:solidFill>
                  <a:schemeClr val="tx1">
                    <a:lumMod val="65000"/>
                    <a:lumOff val="35000"/>
                  </a:schemeClr>
                </a:solidFill>
              </a:rPr>
              <a:t>“I manage to save some money every month. I haven’t promised anyone, I just wanted to do so. I work a lot, so I do not have chances to spend money; I buy only basic and necessary things, so I manage to save at least 50 EUR a month.” (Male, 25, health care mediator)</a:t>
            </a:r>
          </a:p>
          <a:p>
            <a:pPr marL="514350" indent="-514350"/>
            <a:r>
              <a:rPr lang="en-US" sz="2800" dirty="0" smtClean="0"/>
              <a:t> Only 6 of them mentioned that they would invest in small business development, but mostly in addition to buying real estate. We have heard only three specific idea concerning opening bakery or similar business </a:t>
            </a:r>
            <a:r>
              <a:rPr lang="en-US" sz="2800" dirty="0" smtClean="0">
                <a:solidFill>
                  <a:schemeClr val="tx1">
                    <a:lumMod val="65000"/>
                    <a:lumOff val="35000"/>
                  </a:schemeClr>
                </a:solidFill>
              </a:rPr>
              <a:t>“as the only business that will never bankrupt is food production, as people will always have to eat” (Female, 30, housewife, never been employed), service for electronic and electric equipment (female, 26 with brother) and dance school (male, 25, health care mediator).</a:t>
            </a:r>
          </a:p>
          <a:p>
            <a:pPr marL="514350" lvl="0" indent="-514350"/>
            <a:endParaRPr lang="en-US" sz="2800" i="1" dirty="0" smtClean="0"/>
          </a:p>
          <a:p>
            <a:pPr marL="514350" lvl="0" indent="-514350"/>
            <a:endParaRPr lang="en-US" sz="2800" dirty="0" smtClean="0"/>
          </a:p>
          <a:p>
            <a:pPr marL="514350" indent="-514350"/>
            <a:endParaRPr lang="x-none" sz="2600" b="1" dirty="0" smtClean="0"/>
          </a:p>
          <a:p>
            <a:endParaRPr lang="x-none" sz="2400" dirty="0" smtClean="0"/>
          </a:p>
          <a:p>
            <a:pPr>
              <a:buNone/>
            </a:pPr>
            <a:endParaRPr lang="x-none" sz="2400" i="1" dirty="0" smtClean="0">
              <a:solidFill>
                <a:schemeClr val="bg1">
                  <a:lumMod val="65000"/>
                </a:schemeClr>
              </a:solidFill>
            </a:endParaRP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357938"/>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715000"/>
          </a:xfrm>
        </p:spPr>
        <p:txBody>
          <a:bodyPr>
            <a:normAutofit fontScale="77500" lnSpcReduction="20000"/>
          </a:bodyPr>
          <a:lstStyle/>
          <a:p>
            <a:pPr marL="514350" indent="-514350" algn="ctr">
              <a:buAutoNum type="arabicPeriod" startAt="4"/>
            </a:pPr>
            <a:r>
              <a:rPr lang="en-US" sz="2600" b="1" dirty="0" smtClean="0"/>
              <a:t>CREDITS AND RELATION WITH BANKS</a:t>
            </a:r>
          </a:p>
          <a:p>
            <a:pPr lvl="0"/>
            <a:r>
              <a:rPr lang="en-US" sz="2300" i="1" dirty="0" smtClean="0">
                <a:solidFill>
                  <a:schemeClr val="tx1">
                    <a:lumMod val="65000"/>
                    <a:lumOff val="35000"/>
                  </a:schemeClr>
                </a:solidFill>
              </a:rPr>
              <a:t>“To take credit? Me? HA-ha… No! TO get a loan you need to have a house or something, at least a salary and I have nothing! Who would give money to me? Which bank? You think I wouldn’t like to get a loan? Oh, I would, so much, but I can’t…” (Male, 39, painter – working on renovating houses, without appropriate formal education, self-learnt, father of 7 children age 3-15)</a:t>
            </a:r>
            <a:endParaRPr lang="en-US" sz="2300" dirty="0" smtClean="0">
              <a:solidFill>
                <a:schemeClr val="tx1">
                  <a:lumMod val="65000"/>
                  <a:lumOff val="35000"/>
                </a:schemeClr>
              </a:solidFill>
            </a:endParaRPr>
          </a:p>
          <a:p>
            <a:pPr lvl="0"/>
            <a:r>
              <a:rPr lang="en-US" sz="2300" dirty="0" smtClean="0">
                <a:solidFill>
                  <a:schemeClr val="tx1">
                    <a:lumMod val="65000"/>
                    <a:lumOff val="35000"/>
                  </a:schemeClr>
                </a:solidFill>
              </a:rPr>
              <a:t> </a:t>
            </a:r>
            <a:r>
              <a:rPr lang="en-US" sz="2300" i="1" dirty="0" smtClean="0">
                <a:solidFill>
                  <a:schemeClr val="tx1">
                    <a:lumMod val="65000"/>
                    <a:lumOff val="35000"/>
                  </a:schemeClr>
                </a:solidFill>
              </a:rPr>
              <a:t>“My opinion is negative, I cannot explain why but I would never take a loan. I have never taken it, but I know people who have and some of them cannot give the money back for a long time. Now the salaries are uncertain so the situation is even more complicated. When you enter that process once, I think it is difficult to get out from it. It is a vicious circle. The interest rates are inappropriate, so it does not pay off at all.” (Male, 25, health care mediator)</a:t>
            </a:r>
          </a:p>
          <a:p>
            <a:pPr lvl="0"/>
            <a:r>
              <a:rPr lang="en-US" sz="2300" i="1" dirty="0" smtClean="0">
                <a:solidFill>
                  <a:schemeClr val="tx1">
                    <a:lumMod val="65000"/>
                    <a:lumOff val="35000"/>
                  </a:schemeClr>
                </a:solidFill>
              </a:rPr>
              <a:t>“Once we have borrowed money from mother’s sister and it was very unpleasant as we have had to give it back in short period. Since then I am sure that they would rather take banking loan to make the ends meet.” (Female, 25, graduated from University, formally unemployed, NGO activist) </a:t>
            </a:r>
            <a:endParaRPr lang="en-US" sz="2300" dirty="0" smtClean="0">
              <a:solidFill>
                <a:schemeClr val="tx1">
                  <a:lumMod val="65000"/>
                  <a:lumOff val="35000"/>
                </a:schemeClr>
              </a:solidFill>
            </a:endParaRPr>
          </a:p>
          <a:p>
            <a:pPr lvl="0"/>
            <a:r>
              <a:rPr lang="en-US" sz="2300" i="1" dirty="0" smtClean="0">
                <a:solidFill>
                  <a:schemeClr val="tx1">
                    <a:lumMod val="65000"/>
                    <a:lumOff val="35000"/>
                  </a:schemeClr>
                </a:solidFill>
              </a:rPr>
              <a:t>“Banking loan is a fraud. I would rather borrow from sister or uncle…” (Male, 24, University student, NGO activist)</a:t>
            </a:r>
          </a:p>
          <a:p>
            <a:pPr lvl="0"/>
            <a:endParaRPr lang="en-US" sz="2300" i="1" dirty="0" smtClean="0">
              <a:solidFill>
                <a:schemeClr val="tx1">
                  <a:lumMod val="65000"/>
                  <a:lumOff val="35000"/>
                </a:schemeClr>
              </a:solidFill>
            </a:endParaRPr>
          </a:p>
          <a:p>
            <a:r>
              <a:rPr lang="en-US" sz="2300" i="1" dirty="0" smtClean="0"/>
              <a:t>PROVISION OF FINANCIAL SERVICES: </a:t>
            </a:r>
            <a:r>
              <a:rPr lang="en-US" sz="2300" dirty="0" smtClean="0">
                <a:solidFill>
                  <a:schemeClr val="tx1">
                    <a:lumMod val="65000"/>
                    <a:lumOff val="35000"/>
                  </a:schemeClr>
                </a:solidFill>
              </a:rPr>
              <a:t>“Sincerely I have never heard about anything like that, of someone is working on it or anything similar, that someone got money that way.” (Female, 36, pedagogic assistant)</a:t>
            </a:r>
          </a:p>
          <a:p>
            <a:pPr lvl="0"/>
            <a:endParaRPr lang="en-US" sz="2800" dirty="0" smtClean="0"/>
          </a:p>
          <a:p>
            <a:pPr marL="514350" lvl="0" indent="-514350"/>
            <a:endParaRPr lang="en-US" sz="2800" i="1" dirty="0" smtClean="0"/>
          </a:p>
          <a:p>
            <a:pPr marL="514350" lvl="0" indent="-514350"/>
            <a:endParaRPr lang="en-US" sz="2800" dirty="0" smtClean="0"/>
          </a:p>
          <a:p>
            <a:pPr marL="514350" indent="-514350"/>
            <a:endParaRPr lang="x-none" sz="2600" b="1" dirty="0" smtClean="0"/>
          </a:p>
          <a:p>
            <a:endParaRPr lang="x-none" sz="2400" dirty="0" smtClean="0"/>
          </a:p>
          <a:p>
            <a:pPr>
              <a:buNone/>
            </a:pPr>
            <a:endParaRPr lang="x-none" sz="2400" i="1" dirty="0" smtClean="0">
              <a:solidFill>
                <a:schemeClr val="bg1">
                  <a:lumMod val="65000"/>
                </a:schemeClr>
              </a:solidFill>
            </a:endParaRP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357938"/>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5638800"/>
          </a:xfrm>
        </p:spPr>
        <p:txBody>
          <a:bodyPr>
            <a:normAutofit fontScale="92500" lnSpcReduction="10000"/>
          </a:bodyPr>
          <a:lstStyle/>
          <a:p>
            <a:pPr algn="ctr">
              <a:buNone/>
            </a:pPr>
            <a:r>
              <a:rPr lang="x-none" sz="2600" b="1" dirty="0" smtClean="0"/>
              <a:t>5. FUTURE?</a:t>
            </a:r>
            <a:endParaRPr lang="en-US" sz="2600" b="1" dirty="0" smtClean="0"/>
          </a:p>
          <a:p>
            <a:pPr lvl="0"/>
            <a:r>
              <a:rPr lang="en-US" sz="1800" i="1" dirty="0" smtClean="0">
                <a:solidFill>
                  <a:schemeClr val="tx1">
                    <a:lumMod val="65000"/>
                    <a:lumOff val="35000"/>
                  </a:schemeClr>
                </a:solidFill>
              </a:rPr>
              <a:t>“I do not know… Just earlier today I have asked my husband how are we going to go on, how do they plan to carry on living… I cannot go on, psychically I have been bad, but now I am even worse.. One cannot live like that. I am still thinking to encourage younger son to study on University and increase chances for employment, but if he does not do well on the tests for enrolment I do not know how to finance the studies. Then, the other option is to send him to my sister abroad. It is better there, even though they suffer, the future is brighter.” (female, 54, unemployed, housewife, suffers from diabetes and asthma, mother of 2 unemployed adult sons)</a:t>
            </a:r>
          </a:p>
          <a:p>
            <a:pPr lvl="0"/>
            <a:endParaRPr lang="en-US" sz="1800" dirty="0" smtClean="0">
              <a:solidFill>
                <a:schemeClr val="tx1">
                  <a:lumMod val="65000"/>
                  <a:lumOff val="35000"/>
                </a:schemeClr>
              </a:solidFill>
            </a:endParaRPr>
          </a:p>
          <a:p>
            <a:pPr lvl="0"/>
            <a:r>
              <a:rPr lang="en-US" sz="1800" i="1" dirty="0" smtClean="0">
                <a:solidFill>
                  <a:schemeClr val="tx1">
                    <a:lumMod val="65000"/>
                    <a:lumOff val="35000"/>
                  </a:schemeClr>
                </a:solidFill>
              </a:rPr>
              <a:t>“Here, i</a:t>
            </a:r>
            <a:r>
              <a:rPr lang="en-GB" sz="1800" i="1" dirty="0" smtClean="0">
                <a:solidFill>
                  <a:schemeClr val="tx1">
                    <a:lumMod val="65000"/>
                    <a:lumOff val="35000"/>
                  </a:schemeClr>
                </a:solidFill>
              </a:rPr>
              <a:t>n Serbia, now, people who finish faculty... their position is not actually a lot different than of the ones who finish only high school... Here everything depends on money, connections... I think that highly educated people find job easier in the foreign countries, abroad”. (male, 19, student of the University)</a:t>
            </a:r>
          </a:p>
          <a:p>
            <a:pPr lvl="0"/>
            <a:endParaRPr lang="en-US" sz="1800" dirty="0" smtClean="0">
              <a:solidFill>
                <a:schemeClr val="tx1">
                  <a:lumMod val="65000"/>
                  <a:lumOff val="35000"/>
                </a:schemeClr>
              </a:solidFill>
            </a:endParaRPr>
          </a:p>
          <a:p>
            <a:r>
              <a:rPr lang="en-US" sz="1800" i="1" dirty="0" smtClean="0">
                <a:solidFill>
                  <a:schemeClr val="tx1">
                    <a:lumMod val="65000"/>
                    <a:lumOff val="35000"/>
                  </a:schemeClr>
                </a:solidFill>
              </a:rPr>
              <a:t>"I have to commend that we will be engaged in the project on beekeeping next year. We will have training on beekeeping, and after that we will get 2, 3 or 4 hives. We will not be the owners of the hives, but we will exploit the resources for 2 year. In the third year we will have to return the exact number of hives to the Roma association and one more on the account of membership fee." (male, 44, unemployed, living in rural area)</a:t>
            </a:r>
            <a:endParaRPr lang="en-US" sz="1800" dirty="0" smtClean="0">
              <a:solidFill>
                <a:schemeClr val="tx1">
                  <a:lumMod val="65000"/>
                  <a:lumOff val="35000"/>
                </a:schemeClr>
              </a:solidFill>
            </a:endParaRPr>
          </a:p>
          <a:p>
            <a:pPr>
              <a:buNone/>
            </a:pP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t>
            </a:r>
          </a:p>
          <a:p>
            <a:endParaRPr lang="x-none" sz="2600" b="1" dirty="0" smtClean="0"/>
          </a:p>
          <a:p>
            <a:endParaRPr lang="x-none" sz="2400" dirty="0" smtClean="0"/>
          </a:p>
          <a:p>
            <a:pPr>
              <a:buNone/>
            </a:pPr>
            <a:endParaRPr lang="x-none" sz="2400" i="1" dirty="0" smtClean="0">
              <a:solidFill>
                <a:schemeClr val="bg1">
                  <a:lumMod val="65000"/>
                </a:schemeClr>
              </a:solidFill>
            </a:endParaRP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357938"/>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9144000" cy="5943600"/>
          </a:xfrm>
        </p:spPr>
        <p:txBody>
          <a:bodyPr>
            <a:normAutofit fontScale="55000" lnSpcReduction="20000"/>
          </a:bodyPr>
          <a:lstStyle/>
          <a:p>
            <a:pPr algn="ctr">
              <a:buNone/>
            </a:pPr>
            <a:r>
              <a:rPr lang="x-none" sz="2900" b="1" dirty="0" smtClean="0"/>
              <a:t>CONCLUSIONS</a:t>
            </a:r>
            <a:endParaRPr lang="en-US" sz="2900" b="1" dirty="0" smtClean="0"/>
          </a:p>
          <a:p>
            <a:r>
              <a:rPr lang="en-US" sz="2900" i="1" dirty="0" smtClean="0"/>
              <a:t>More education for adult Roma is necessary</a:t>
            </a:r>
          </a:p>
          <a:p>
            <a:r>
              <a:rPr lang="en-US" sz="2900" i="1" dirty="0" smtClean="0"/>
              <a:t>Facilitation of procedures regarding social care and ways of realizing rights based on poor social status</a:t>
            </a:r>
          </a:p>
          <a:p>
            <a:r>
              <a:rPr lang="en-US" sz="2900" i="1" dirty="0" smtClean="0"/>
              <a:t>informing about grants and affirmative measures for pupils and students should - more visibly</a:t>
            </a:r>
          </a:p>
          <a:p>
            <a:r>
              <a:rPr lang="en-US" sz="2900" i="1" dirty="0" smtClean="0"/>
              <a:t>Great survival strategies mixed with irrational spending cases</a:t>
            </a:r>
          </a:p>
          <a:p>
            <a:pPr>
              <a:buNone/>
            </a:pPr>
            <a:endParaRPr lang="en-US" sz="2900" b="1" dirty="0" smtClean="0"/>
          </a:p>
          <a:p>
            <a:r>
              <a:rPr lang="en-US" sz="2900" u="sng" dirty="0" smtClean="0"/>
              <a:t>Are they even aware of the differences in prices and benefits from larger shopping?</a:t>
            </a:r>
            <a:endParaRPr lang="en-US" sz="2900" dirty="0" smtClean="0"/>
          </a:p>
          <a:p>
            <a:r>
              <a:rPr lang="en-US" sz="2900" u="sng" dirty="0" smtClean="0"/>
              <a:t>Training should include tools for short term and strategic planning, and also monitoring of expenses and rational management of personal and household finances - </a:t>
            </a:r>
            <a:r>
              <a:rPr lang="en-US" sz="2900" dirty="0" smtClean="0"/>
              <a:t>Stories of mentioned Roma from rural area can be used as good practice examples</a:t>
            </a:r>
          </a:p>
          <a:p>
            <a:endParaRPr lang="en-US" sz="2900" dirty="0" smtClean="0"/>
          </a:p>
          <a:p>
            <a:r>
              <a:rPr lang="en-US" sz="2900" dirty="0" smtClean="0"/>
              <a:t>Roma with stable income need </a:t>
            </a:r>
            <a:r>
              <a:rPr lang="en-US" sz="2900" u="sng" dirty="0" smtClean="0"/>
              <a:t>additional education on concrete opportunities for saving and smart spending</a:t>
            </a:r>
            <a:r>
              <a:rPr lang="en-US" sz="2900" dirty="0" smtClean="0"/>
              <a:t> by signing long-term agreements with e.g. providers of cable TV, Internet, mobile services etc., browsing information about sales, using potentials of loyalty programs… </a:t>
            </a:r>
          </a:p>
          <a:p>
            <a:pPr>
              <a:buNone/>
            </a:pPr>
            <a:endParaRPr lang="en-US" sz="2900" dirty="0" smtClean="0"/>
          </a:p>
          <a:p>
            <a:r>
              <a:rPr lang="en-US" sz="2900" dirty="0" smtClean="0"/>
              <a:t>Roma need </a:t>
            </a:r>
            <a:r>
              <a:rPr lang="en-US" sz="2900" u="sng" dirty="0" smtClean="0"/>
              <a:t>more education on possibilities for saving. When</a:t>
            </a:r>
            <a:r>
              <a:rPr lang="en-US" sz="2900" dirty="0" smtClean="0"/>
              <a:t> it comes to credits, our conclusions mostly relate to the </a:t>
            </a:r>
            <a:r>
              <a:rPr lang="en-US" sz="2900" i="1" u="sng" dirty="0" smtClean="0"/>
              <a:t>need of informing and educating </a:t>
            </a:r>
            <a:r>
              <a:rPr lang="en-US" sz="2900" dirty="0" smtClean="0"/>
              <a:t>them </a:t>
            </a:r>
            <a:r>
              <a:rPr lang="en-US" sz="2900" i="1" u="sng" dirty="0" smtClean="0"/>
              <a:t>on </a:t>
            </a:r>
            <a:r>
              <a:rPr lang="en-US" sz="2900" i="1" dirty="0" smtClean="0"/>
              <a:t>documentation and</a:t>
            </a:r>
            <a:r>
              <a:rPr lang="en-US" sz="2900" i="1" u="sng" dirty="0" smtClean="0"/>
              <a:t> procedures </a:t>
            </a:r>
            <a:r>
              <a:rPr lang="en-US" sz="2900" dirty="0" smtClean="0"/>
              <a:t>needed</a:t>
            </a:r>
            <a:r>
              <a:rPr lang="en-US" sz="2900" i="1" u="sng" dirty="0" smtClean="0"/>
              <a:t> for gaining financial support </a:t>
            </a:r>
            <a:r>
              <a:rPr lang="en-US" sz="2900" dirty="0" smtClean="0"/>
              <a:t>including loans and grants. Roma also need </a:t>
            </a:r>
            <a:r>
              <a:rPr lang="en-US" sz="2900" u="sng" dirty="0" smtClean="0"/>
              <a:t>additional education on providing guarantees for bank loans</a:t>
            </a:r>
            <a:r>
              <a:rPr lang="en-US" sz="2900" dirty="0" smtClean="0"/>
              <a:t>. They have </a:t>
            </a:r>
            <a:r>
              <a:rPr lang="en-US" sz="2900" i="1" dirty="0" smtClean="0"/>
              <a:t>visibly negative attitudes towards bank loans</a:t>
            </a:r>
            <a:r>
              <a:rPr lang="en-US" sz="2900" dirty="0" smtClean="0"/>
              <a:t>, so the recommendation is for banks to open up to them, educate them and open possibilities for them. They need to learn about different types of bank loans and prices of those loans</a:t>
            </a:r>
          </a:p>
          <a:p>
            <a:pPr>
              <a:buNone/>
            </a:pPr>
            <a:endParaRPr lang="en-US" sz="2900" dirty="0" smtClean="0"/>
          </a:p>
          <a:p>
            <a:r>
              <a:rPr lang="en-US" sz="2900" u="sng" dirty="0" smtClean="0"/>
              <a:t>More education on investments, start-ups or similar grants for their businesses and generally for self-employment opportunities is necessary. </a:t>
            </a:r>
            <a:endParaRPr lang="en-US" sz="2900" dirty="0" smtClean="0"/>
          </a:p>
          <a:p>
            <a:endParaRPr lang="x-none" sz="2600" b="1" dirty="0" smtClean="0"/>
          </a:p>
          <a:p>
            <a:endParaRPr lang="x-none" sz="2400" dirty="0" smtClean="0"/>
          </a:p>
          <a:p>
            <a:pPr>
              <a:buNone/>
            </a:pPr>
            <a:endParaRPr lang="x-none" sz="2400" i="1" dirty="0" smtClean="0">
              <a:solidFill>
                <a:schemeClr val="bg1">
                  <a:lumMod val="65000"/>
                </a:schemeClr>
              </a:solidFill>
            </a:endParaRPr>
          </a:p>
        </p:txBody>
      </p:sp>
      <p:pic>
        <p:nvPicPr>
          <p:cNvPr id="4" name="Slika 1" descr="RIC%20LOGOTIP"/>
          <p:cNvPicPr>
            <a:picLocks noChangeAspect="1" noChangeArrowheads="1"/>
          </p:cNvPicPr>
          <p:nvPr/>
        </p:nvPicPr>
        <p:blipFill>
          <a:blip r:embed="rId2" cstate="print"/>
          <a:srcRect/>
          <a:stretch>
            <a:fillRect/>
          </a:stretch>
        </p:blipFill>
        <p:spPr bwMode="auto">
          <a:xfrm>
            <a:off x="0" y="0"/>
            <a:ext cx="1857375" cy="619125"/>
          </a:xfrm>
          <a:prstGeom prst="rect">
            <a:avLst/>
          </a:prstGeom>
          <a:noFill/>
        </p:spPr>
      </p:pic>
      <p:pic>
        <p:nvPicPr>
          <p:cNvPr id="5" name="Slika 2" descr="Project Finally_logotype"/>
          <p:cNvPicPr>
            <a:picLocks noChangeAspect="1" noChangeArrowheads="1"/>
          </p:cNvPicPr>
          <p:nvPr/>
        </p:nvPicPr>
        <p:blipFill>
          <a:blip r:embed="rId3" cstate="print"/>
          <a:srcRect/>
          <a:stretch>
            <a:fillRect/>
          </a:stretch>
        </p:blipFill>
        <p:spPr bwMode="auto">
          <a:xfrm>
            <a:off x="3200400" y="0"/>
            <a:ext cx="2152650" cy="723900"/>
          </a:xfrm>
          <a:prstGeom prst="rect">
            <a:avLst/>
          </a:prstGeom>
          <a:noFill/>
        </p:spPr>
      </p:pic>
      <p:pic>
        <p:nvPicPr>
          <p:cNvPr id="6" name="Slika 1" descr="Opis: LLP"/>
          <p:cNvPicPr>
            <a:picLocks noChangeAspect="1" noChangeArrowheads="1"/>
          </p:cNvPicPr>
          <p:nvPr/>
        </p:nvPicPr>
        <p:blipFill>
          <a:blip r:embed="rId4"/>
          <a:srcRect/>
          <a:stretch>
            <a:fillRect/>
          </a:stretch>
        </p:blipFill>
        <p:spPr bwMode="auto">
          <a:xfrm>
            <a:off x="228600" y="6357938"/>
            <a:ext cx="1487488" cy="500062"/>
          </a:xfrm>
          <a:prstGeom prst="rect">
            <a:avLst/>
          </a:prstGeom>
          <a:noFill/>
          <a:ln w="9525">
            <a:noFill/>
            <a:miter lim="800000"/>
            <a:headEnd/>
            <a:tailEnd/>
          </a:ln>
        </p:spPr>
      </p:pic>
      <p:sp>
        <p:nvSpPr>
          <p:cNvPr id="7" name="Rectangle 7"/>
          <p:cNvSpPr>
            <a:spLocks noChangeArrowheads="1"/>
          </p:cNvSpPr>
          <p:nvPr/>
        </p:nvSpPr>
        <p:spPr bwMode="auto">
          <a:xfrm>
            <a:off x="4575121" y="62484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9" descr="http://www.eknfak.ni.ac.rs/dl/2011/logo_eknfak.png"/>
          <p:cNvPicPr>
            <a:picLocks noChangeAspect="1" noChangeArrowheads="1"/>
          </p:cNvPicPr>
          <p:nvPr/>
        </p:nvPicPr>
        <p:blipFill>
          <a:blip r:embed="rId5" cstate="print"/>
          <a:srcRect/>
          <a:stretch>
            <a:fillRect/>
          </a:stretch>
        </p:blipFill>
        <p:spPr bwMode="auto">
          <a:xfrm>
            <a:off x="8305800" y="0"/>
            <a:ext cx="838200" cy="838201"/>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Thank you for your attention</a:t>
            </a:r>
            <a:endParaRPr lang="en-US" dirty="0"/>
          </a:p>
        </p:txBody>
      </p:sp>
      <p:pic>
        <p:nvPicPr>
          <p:cNvPr id="1026" name="Slika 1" descr="RIC%20LOGOTIP"/>
          <p:cNvPicPr>
            <a:picLocks noChangeAspect="1" noChangeArrowheads="1"/>
          </p:cNvPicPr>
          <p:nvPr/>
        </p:nvPicPr>
        <p:blipFill>
          <a:blip r:embed="rId2" cstate="print"/>
          <a:srcRect/>
          <a:stretch>
            <a:fillRect/>
          </a:stretch>
        </p:blipFill>
        <p:spPr bwMode="auto">
          <a:xfrm>
            <a:off x="0" y="457200"/>
            <a:ext cx="1857375" cy="619125"/>
          </a:xfrm>
          <a:prstGeom prst="rect">
            <a:avLst/>
          </a:prstGeom>
          <a:noFill/>
        </p:spPr>
      </p:pic>
      <p:pic>
        <p:nvPicPr>
          <p:cNvPr id="1025" name="Slika 2" descr="Project Finally_logotype"/>
          <p:cNvPicPr>
            <a:picLocks noChangeAspect="1" noChangeArrowheads="1"/>
          </p:cNvPicPr>
          <p:nvPr/>
        </p:nvPicPr>
        <p:blipFill>
          <a:blip r:embed="rId3" cstate="print"/>
          <a:srcRect/>
          <a:stretch>
            <a:fillRect/>
          </a:stretch>
        </p:blipFill>
        <p:spPr bwMode="auto">
          <a:xfrm>
            <a:off x="3657600" y="533400"/>
            <a:ext cx="2152650" cy="723900"/>
          </a:xfrm>
          <a:prstGeom prst="rect">
            <a:avLst/>
          </a:prstGeom>
          <a:noFill/>
        </p:spPr>
      </p:pic>
      <p:sp>
        <p:nvSpPr>
          <p:cNvPr id="1027" name="Rectangle 3"/>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028" name="Rectangle 4"/>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18002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pic>
        <p:nvPicPr>
          <p:cNvPr id="1030" name="Slika 1" descr="Opis: LLP"/>
          <p:cNvPicPr>
            <a:picLocks noChangeAspect="1" noChangeArrowheads="1"/>
          </p:cNvPicPr>
          <p:nvPr/>
        </p:nvPicPr>
        <p:blipFill>
          <a:blip r:embed="rId4"/>
          <a:srcRect/>
          <a:stretch>
            <a:fillRect/>
          </a:stretch>
        </p:blipFill>
        <p:spPr bwMode="auto">
          <a:xfrm>
            <a:off x="228600" y="6019800"/>
            <a:ext cx="1487488" cy="500062"/>
          </a:xfrm>
          <a:prstGeom prst="rect">
            <a:avLst/>
          </a:prstGeom>
          <a:noFill/>
          <a:ln w="9525">
            <a:noFill/>
            <a:miter lim="800000"/>
            <a:headEnd/>
            <a:tailEnd/>
          </a:ln>
        </p:spPr>
      </p:pic>
      <p:sp>
        <p:nvSpPr>
          <p:cNvPr id="1031" name="Rectangle 7"/>
          <p:cNvSpPr>
            <a:spLocks noChangeArrowheads="1"/>
          </p:cNvSpPr>
          <p:nvPr/>
        </p:nvSpPr>
        <p:spPr bwMode="auto">
          <a:xfrm>
            <a:off x="4575124" y="6019800"/>
            <a:ext cx="4568879"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FINALLY</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060700" algn="ctr"/>
                <a:tab pos="6119813" algn="r"/>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Project reference number: 527860-LLP-1-2012-1-SI-GRUNTVIG-GMP</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33" name="Picture 9" descr="http://www.eknfak.ni.ac.rs/dl/2011/logo_eknfak.png"/>
          <p:cNvPicPr>
            <a:picLocks noChangeAspect="1" noChangeArrowheads="1"/>
          </p:cNvPicPr>
          <p:nvPr/>
        </p:nvPicPr>
        <p:blipFill>
          <a:blip r:embed="rId5"/>
          <a:srcRect/>
          <a:stretch>
            <a:fillRect/>
          </a:stretch>
        </p:blipFill>
        <p:spPr bwMode="auto">
          <a:xfrm>
            <a:off x="7848600" y="228600"/>
            <a:ext cx="1295400" cy="1295401"/>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2454</Words>
  <Application>Microsoft Office PowerPoint</Application>
  <PresentationFormat>On-screen Show (4:3)</PresentationFormat>
  <Paragraphs>195</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Highlights of National Report Serbia</vt:lpstr>
      <vt:lpstr>Slide 2</vt:lpstr>
      <vt:lpstr>Slide 3</vt:lpstr>
      <vt:lpstr>Slide 4</vt:lpstr>
      <vt:lpstr>Slide 5</vt:lpstr>
      <vt:lpstr>Field research findings</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Ana Popovic</dc:creator>
  <cp:lastModifiedBy>Korisnik</cp:lastModifiedBy>
  <cp:revision>15</cp:revision>
  <dcterms:created xsi:type="dcterms:W3CDTF">2013-09-17T14:16:55Z</dcterms:created>
  <dcterms:modified xsi:type="dcterms:W3CDTF">2014-05-08T09:12:55Z</dcterms:modified>
</cp:coreProperties>
</file>